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4"/>
  </p:notesMasterIdLst>
  <p:handoutMasterIdLst>
    <p:handoutMasterId r:id="rId25"/>
  </p:handoutMasterIdLst>
  <p:sldIdLst>
    <p:sldId id="256" r:id="rId2"/>
    <p:sldId id="261" r:id="rId3"/>
    <p:sldId id="283" r:id="rId4"/>
    <p:sldId id="259" r:id="rId5"/>
    <p:sldId id="280" r:id="rId6"/>
    <p:sldId id="262" r:id="rId7"/>
    <p:sldId id="267" r:id="rId8"/>
    <p:sldId id="269" r:id="rId9"/>
    <p:sldId id="278" r:id="rId10"/>
    <p:sldId id="279" r:id="rId11"/>
    <p:sldId id="282" r:id="rId12"/>
    <p:sldId id="264" r:id="rId13"/>
    <p:sldId id="274" r:id="rId14"/>
    <p:sldId id="268" r:id="rId15"/>
    <p:sldId id="265" r:id="rId16"/>
    <p:sldId id="266" r:id="rId17"/>
    <p:sldId id="271" r:id="rId18"/>
    <p:sldId id="275" r:id="rId19"/>
    <p:sldId id="270" r:id="rId20"/>
    <p:sldId id="276" r:id="rId21"/>
    <p:sldId id="277" r:id="rId22"/>
    <p:sldId id="281" r:id="rId23"/>
  </p:sldIdLst>
  <p:sldSz cx="9144000" cy="6858000" type="screen4x3"/>
  <p:notesSz cx="6856413"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40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3025" y="3"/>
            <a:ext cx="2971800" cy="454025"/>
          </a:xfrm>
          <a:prstGeom prst="rect">
            <a:avLst/>
          </a:prstGeom>
        </p:spPr>
        <p:txBody>
          <a:bodyPr vert="horz" lIns="91440" tIns="45720" rIns="91440" bIns="45720" rtlCol="0"/>
          <a:lstStyle>
            <a:lvl1pPr algn="r">
              <a:defRPr sz="1200"/>
            </a:lvl1pPr>
          </a:lstStyle>
          <a:p>
            <a:fld id="{D797ABD0-96C7-42A2-80A8-B2434F759DC1}" type="datetimeFigureOut">
              <a:rPr lang="en-US" smtClean="0"/>
              <a:pPr/>
              <a:t>9/10/2009</a:t>
            </a:fld>
            <a:endParaRPr lang="en-US"/>
          </a:p>
        </p:txBody>
      </p:sp>
      <p:sp>
        <p:nvSpPr>
          <p:cNvPr id="4" name="Footer Placeholder 3"/>
          <p:cNvSpPr>
            <a:spLocks noGrp="1"/>
          </p:cNvSpPr>
          <p:nvPr>
            <p:ph type="ftr" sz="quarter" idx="2"/>
          </p:nvPr>
        </p:nvSpPr>
        <p:spPr>
          <a:xfrm>
            <a:off x="0" y="8628067"/>
            <a:ext cx="2971800" cy="4540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3025" y="8628067"/>
            <a:ext cx="2971800" cy="454025"/>
          </a:xfrm>
          <a:prstGeom prst="rect">
            <a:avLst/>
          </a:prstGeom>
        </p:spPr>
        <p:txBody>
          <a:bodyPr vert="horz" lIns="91440" tIns="45720" rIns="91440" bIns="45720" rtlCol="0" anchor="b"/>
          <a:lstStyle>
            <a:lvl1pPr algn="r">
              <a:defRPr sz="1200"/>
            </a:lvl1pPr>
          </a:lstStyle>
          <a:p>
            <a:fld id="{E3588BC4-45C5-462F-82F0-78183A36A2E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112" cy="454184"/>
          </a:xfrm>
          <a:prstGeom prst="rect">
            <a:avLst/>
          </a:prstGeom>
        </p:spPr>
        <p:txBody>
          <a:bodyPr vert="horz" lIns="91083" tIns="45542" rIns="91083" bIns="45542" rtlCol="0"/>
          <a:lstStyle>
            <a:lvl1pPr algn="l">
              <a:defRPr sz="1200"/>
            </a:lvl1pPr>
          </a:lstStyle>
          <a:p>
            <a:endParaRPr lang="en-US"/>
          </a:p>
        </p:txBody>
      </p:sp>
      <p:sp>
        <p:nvSpPr>
          <p:cNvPr id="3" name="Date Placeholder 2"/>
          <p:cNvSpPr>
            <a:spLocks noGrp="1"/>
          </p:cNvSpPr>
          <p:nvPr>
            <p:ph type="dt" idx="1"/>
          </p:nvPr>
        </p:nvSpPr>
        <p:spPr>
          <a:xfrm>
            <a:off x="3883715" y="2"/>
            <a:ext cx="2971112" cy="454184"/>
          </a:xfrm>
          <a:prstGeom prst="rect">
            <a:avLst/>
          </a:prstGeom>
        </p:spPr>
        <p:txBody>
          <a:bodyPr vert="horz" lIns="91083" tIns="45542" rIns="91083" bIns="45542" rtlCol="0"/>
          <a:lstStyle>
            <a:lvl1pPr algn="r">
              <a:defRPr sz="1200"/>
            </a:lvl1pPr>
          </a:lstStyle>
          <a:p>
            <a:fld id="{F54D7169-1A8F-437E-AC8F-1DC4504946A3}" type="datetimeFigureOut">
              <a:rPr lang="en-US" smtClean="0"/>
              <a:pPr/>
              <a:t>9/10/2009</a:t>
            </a:fld>
            <a:endParaRPr lang="en-US"/>
          </a:p>
        </p:txBody>
      </p:sp>
      <p:sp>
        <p:nvSpPr>
          <p:cNvPr id="4" name="Slide Image Placeholder 3"/>
          <p:cNvSpPr>
            <a:spLocks noGrp="1" noRot="1" noChangeAspect="1"/>
          </p:cNvSpPr>
          <p:nvPr>
            <p:ph type="sldImg" idx="2"/>
          </p:nvPr>
        </p:nvSpPr>
        <p:spPr>
          <a:xfrm>
            <a:off x="1157288" y="681038"/>
            <a:ext cx="4541837" cy="3406775"/>
          </a:xfrm>
          <a:prstGeom prst="rect">
            <a:avLst/>
          </a:prstGeom>
          <a:noFill/>
          <a:ln w="12700">
            <a:solidFill>
              <a:prstClr val="black"/>
            </a:solidFill>
          </a:ln>
        </p:spPr>
        <p:txBody>
          <a:bodyPr vert="horz" lIns="91083" tIns="45542" rIns="91083" bIns="45542" rtlCol="0" anchor="ctr"/>
          <a:lstStyle/>
          <a:p>
            <a:endParaRPr lang="en-US"/>
          </a:p>
        </p:txBody>
      </p:sp>
      <p:sp>
        <p:nvSpPr>
          <p:cNvPr id="5" name="Notes Placeholder 4"/>
          <p:cNvSpPr>
            <a:spLocks noGrp="1"/>
          </p:cNvSpPr>
          <p:nvPr>
            <p:ph type="body" sz="quarter" idx="3"/>
          </p:nvPr>
        </p:nvSpPr>
        <p:spPr>
          <a:xfrm>
            <a:off x="685643" y="4314745"/>
            <a:ext cx="5485130" cy="4087654"/>
          </a:xfrm>
          <a:prstGeom prst="rect">
            <a:avLst/>
          </a:prstGeom>
        </p:spPr>
        <p:txBody>
          <a:bodyPr vert="horz" lIns="91083" tIns="45542" rIns="91083" bIns="4554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6"/>
            <a:ext cx="2971112" cy="454184"/>
          </a:xfrm>
          <a:prstGeom prst="rect">
            <a:avLst/>
          </a:prstGeom>
        </p:spPr>
        <p:txBody>
          <a:bodyPr vert="horz" lIns="91083" tIns="45542" rIns="91083" bIns="45542" rtlCol="0" anchor="b"/>
          <a:lstStyle>
            <a:lvl1pPr algn="l">
              <a:defRPr sz="1200"/>
            </a:lvl1pPr>
          </a:lstStyle>
          <a:p>
            <a:endParaRPr lang="en-US"/>
          </a:p>
        </p:txBody>
      </p:sp>
      <p:sp>
        <p:nvSpPr>
          <p:cNvPr id="7" name="Slide Number Placeholder 6"/>
          <p:cNvSpPr>
            <a:spLocks noGrp="1"/>
          </p:cNvSpPr>
          <p:nvPr>
            <p:ph type="sldNum" sz="quarter" idx="5"/>
          </p:nvPr>
        </p:nvSpPr>
        <p:spPr>
          <a:xfrm>
            <a:off x="3883715" y="8627916"/>
            <a:ext cx="2971112" cy="454184"/>
          </a:xfrm>
          <a:prstGeom prst="rect">
            <a:avLst/>
          </a:prstGeom>
        </p:spPr>
        <p:txBody>
          <a:bodyPr vert="horz" lIns="91083" tIns="45542" rIns="91083" bIns="45542" rtlCol="0" anchor="b"/>
          <a:lstStyle>
            <a:lvl1pPr algn="r">
              <a:defRPr sz="1200"/>
            </a:lvl1pPr>
          </a:lstStyle>
          <a:p>
            <a:fld id="{D7F0D1F3-7C2B-4DAB-82D2-2A72A8C247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F0D1F3-7C2B-4DAB-82D2-2A72A8C2477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A3B70A4-0196-41C1-80A6-2398CA2744AB}" type="datetimeFigureOut">
              <a:rPr lang="en-US" smtClean="0"/>
              <a:pPr/>
              <a:t>9/10/2009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A318E62-4EE8-43B9-9AC8-357268D54BF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3B70A4-0196-41C1-80A6-2398CA2744AB}" type="datetimeFigureOut">
              <a:rPr lang="en-US" smtClean="0"/>
              <a:pPr/>
              <a:t>9/10/2009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18E62-4EE8-43B9-9AC8-357268D54BF6}"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A3B70A4-0196-41C1-80A6-2398CA2744AB}" type="datetimeFigureOut">
              <a:rPr lang="en-US" smtClean="0"/>
              <a:pPr/>
              <a:t>9/10/2009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A318E62-4EE8-43B9-9AC8-357268D54BF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A3B70A4-0196-41C1-80A6-2398CA2744AB}" type="datetimeFigureOut">
              <a:rPr lang="en-US" smtClean="0"/>
              <a:pPr/>
              <a:t>9/10/2009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A318E62-4EE8-43B9-9AC8-357268D54BF6}"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A3B70A4-0196-41C1-80A6-2398CA2744AB}" type="datetimeFigureOut">
              <a:rPr lang="en-US" smtClean="0"/>
              <a:pPr/>
              <a:t>9/10/2009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A318E62-4EE8-43B9-9AC8-357268D54BF6}"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A3B70A4-0196-41C1-80A6-2398CA2744AB}" type="datetimeFigureOut">
              <a:rPr lang="en-US" smtClean="0"/>
              <a:pPr/>
              <a:t>9/10/2009</a:t>
            </a:fld>
            <a:endParaRPr lang="en-US"/>
          </a:p>
        </p:txBody>
      </p:sp>
      <p:sp>
        <p:nvSpPr>
          <p:cNvPr id="10" name="Slide Number Placeholder 9"/>
          <p:cNvSpPr>
            <a:spLocks noGrp="1"/>
          </p:cNvSpPr>
          <p:nvPr>
            <p:ph type="sldNum" sz="quarter" idx="16"/>
          </p:nvPr>
        </p:nvSpPr>
        <p:spPr/>
        <p:txBody>
          <a:bodyPr rtlCol="0"/>
          <a:lstStyle/>
          <a:p>
            <a:fld id="{2A318E62-4EE8-43B9-9AC8-357268D54BF6}"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A3B70A4-0196-41C1-80A6-2398CA2744AB}" type="datetimeFigureOut">
              <a:rPr lang="en-US" smtClean="0"/>
              <a:pPr/>
              <a:t>9/10/2009</a:t>
            </a:fld>
            <a:endParaRPr lang="en-US"/>
          </a:p>
        </p:txBody>
      </p:sp>
      <p:sp>
        <p:nvSpPr>
          <p:cNvPr id="12" name="Slide Number Placeholder 11"/>
          <p:cNvSpPr>
            <a:spLocks noGrp="1"/>
          </p:cNvSpPr>
          <p:nvPr>
            <p:ph type="sldNum" sz="quarter" idx="16"/>
          </p:nvPr>
        </p:nvSpPr>
        <p:spPr/>
        <p:txBody>
          <a:bodyPr rtlCol="0"/>
          <a:lstStyle/>
          <a:p>
            <a:fld id="{2A318E62-4EE8-43B9-9AC8-357268D54BF6}"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3B70A4-0196-41C1-80A6-2398CA2744AB}" type="datetimeFigureOut">
              <a:rPr lang="en-US" smtClean="0"/>
              <a:pPr/>
              <a:t>9/10/2009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A318E62-4EE8-43B9-9AC8-357268D54BF6}"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3B70A4-0196-41C1-80A6-2398CA2744AB}" type="datetimeFigureOut">
              <a:rPr lang="en-US" smtClean="0"/>
              <a:pPr/>
              <a:t>9/10/2009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A318E62-4EE8-43B9-9AC8-357268D54BF6}"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A3B70A4-0196-41C1-80A6-2398CA2744AB}" type="datetimeFigureOut">
              <a:rPr lang="en-US" smtClean="0"/>
              <a:pPr/>
              <a:t>9/10/2009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A318E62-4EE8-43B9-9AC8-357268D54BF6}"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A3B70A4-0196-41C1-80A6-2398CA2744AB}" type="datetimeFigureOut">
              <a:rPr lang="en-US" smtClean="0"/>
              <a:pPr/>
              <a:t>9/10/2009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A318E62-4EE8-43B9-9AC8-357268D54BF6}"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A3B70A4-0196-41C1-80A6-2398CA2744AB}" type="datetimeFigureOut">
              <a:rPr lang="en-US" smtClean="0"/>
              <a:pPr/>
              <a:t>9/10/2009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A318E62-4EE8-43B9-9AC8-357268D54BF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enise.birdseye@centerville.k12.oh.u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moodle.centerville.k12.oh.us/login/index.php"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moodle.centerville.k12.oh.us/"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533400"/>
            <a:ext cx="8001000" cy="5293757"/>
          </a:xfrm>
          <a:prstGeom prst="rect">
            <a:avLst/>
          </a:prstGeom>
          <a:noFill/>
        </p:spPr>
        <p:txBody>
          <a:bodyPr wrap="square" rtlCol="0">
            <a:spAutoFit/>
          </a:bodyPr>
          <a:lstStyle/>
          <a:p>
            <a:pPr algn="ctr"/>
            <a:r>
              <a:rPr lang="en-US" sz="5400" b="1" dirty="0" smtClean="0">
                <a:latin typeface="Century Gothic" pitchFamily="34" charset="0"/>
              </a:rPr>
              <a:t>Defeating the Dread:</a:t>
            </a:r>
            <a:br>
              <a:rPr lang="en-US" sz="5400" b="1" dirty="0" smtClean="0">
                <a:latin typeface="Century Gothic" pitchFamily="34" charset="0"/>
              </a:rPr>
            </a:br>
            <a:endParaRPr lang="en-US" sz="2000" b="1" dirty="0" smtClean="0">
              <a:latin typeface="Century Gothic" pitchFamily="34" charset="0"/>
            </a:endParaRPr>
          </a:p>
          <a:p>
            <a:pPr algn="ctr"/>
            <a:r>
              <a:rPr lang="en-US" sz="4000" dirty="0" smtClean="0">
                <a:latin typeface="Century Gothic" pitchFamily="34" charset="0"/>
              </a:rPr>
              <a:t>Promoting a Partnership and Parent Communication</a:t>
            </a:r>
          </a:p>
          <a:p>
            <a:pPr algn="ctr"/>
            <a:endParaRPr lang="en-US" sz="4000" dirty="0">
              <a:latin typeface="Century Gothic" pitchFamily="34" charset="0"/>
            </a:endParaRPr>
          </a:p>
          <a:p>
            <a:pPr algn="ctr"/>
            <a:r>
              <a:rPr lang="en-US" dirty="0" smtClean="0">
                <a:latin typeface="Century Gothic" pitchFamily="34" charset="0"/>
              </a:rPr>
              <a:t>Denise Birdseye</a:t>
            </a:r>
            <a:br>
              <a:rPr lang="en-US" dirty="0" smtClean="0">
                <a:latin typeface="Century Gothic" pitchFamily="34" charset="0"/>
              </a:rPr>
            </a:br>
            <a:r>
              <a:rPr lang="en-US" dirty="0" smtClean="0">
                <a:latin typeface="Century Gothic" pitchFamily="34" charset="0"/>
              </a:rPr>
              <a:t>Tower Heights Middle School</a:t>
            </a:r>
            <a:br>
              <a:rPr lang="en-US" dirty="0" smtClean="0">
                <a:latin typeface="Century Gothic" pitchFamily="34" charset="0"/>
              </a:rPr>
            </a:br>
            <a:r>
              <a:rPr lang="en-US" dirty="0" smtClean="0">
                <a:latin typeface="Century Gothic" pitchFamily="34" charset="0"/>
              </a:rPr>
              <a:t>English/Language Arts: 6</a:t>
            </a:r>
            <a:r>
              <a:rPr lang="en-US" baseline="30000" dirty="0" smtClean="0">
                <a:latin typeface="Century Gothic" pitchFamily="34" charset="0"/>
              </a:rPr>
              <a:t>th</a:t>
            </a:r>
            <a:r>
              <a:rPr lang="en-US" dirty="0" smtClean="0">
                <a:latin typeface="Century Gothic" pitchFamily="34" charset="0"/>
              </a:rPr>
              <a:t>, 7</a:t>
            </a:r>
            <a:r>
              <a:rPr lang="en-US" baseline="30000" dirty="0" smtClean="0">
                <a:latin typeface="Century Gothic" pitchFamily="34" charset="0"/>
              </a:rPr>
              <a:t>th</a:t>
            </a:r>
            <a:r>
              <a:rPr lang="en-US" dirty="0" smtClean="0">
                <a:latin typeface="Century Gothic" pitchFamily="34" charset="0"/>
              </a:rPr>
              <a:t>, and 8</a:t>
            </a:r>
            <a:r>
              <a:rPr lang="en-US" baseline="30000" dirty="0" smtClean="0">
                <a:latin typeface="Century Gothic" pitchFamily="34" charset="0"/>
              </a:rPr>
              <a:t>th</a:t>
            </a:r>
            <a:r>
              <a:rPr lang="en-US" dirty="0" smtClean="0">
                <a:latin typeface="Century Gothic" pitchFamily="34" charset="0"/>
              </a:rPr>
              <a:t> grade looping</a:t>
            </a:r>
            <a:br>
              <a:rPr lang="en-US" dirty="0" smtClean="0">
                <a:latin typeface="Century Gothic" pitchFamily="34" charset="0"/>
              </a:rPr>
            </a:br>
            <a:r>
              <a:rPr lang="en-US" dirty="0" smtClean="0">
                <a:latin typeface="Century Gothic" pitchFamily="34" charset="0"/>
                <a:hlinkClick r:id="rId3"/>
              </a:rPr>
              <a:t>denise.birdseye@centerville.k12.oh.us</a:t>
            </a:r>
            <a:r>
              <a:rPr lang="en-US" dirty="0" smtClean="0">
                <a:latin typeface="Century Gothic" pitchFamily="34" charset="0"/>
              </a:rPr>
              <a:t/>
            </a:r>
            <a:br>
              <a:rPr lang="en-US" dirty="0" smtClean="0">
                <a:latin typeface="Century Gothic" pitchFamily="34" charset="0"/>
              </a:rPr>
            </a:br>
            <a:r>
              <a:rPr lang="en-US" dirty="0" smtClean="0">
                <a:latin typeface="Century Gothic" pitchFamily="34" charset="0"/>
              </a:rPr>
              <a:t>(513) 708 8112</a:t>
            </a:r>
          </a:p>
          <a:p>
            <a:pPr algn="ctr"/>
            <a:endParaRPr lang="en-US" dirty="0" smtClean="0">
              <a:latin typeface="Century Gothic" pitchFamily="34" charset="0"/>
            </a:endParaRPr>
          </a:p>
          <a:p>
            <a:pPr algn="ctr"/>
            <a:r>
              <a:rPr lang="en-US" sz="1400" dirty="0" smtClean="0">
                <a:latin typeface="Century Gothic" pitchFamily="34" charset="0"/>
              </a:rPr>
              <a:t>September 12, 2009</a:t>
            </a:r>
            <a:br>
              <a:rPr lang="en-US" sz="1400" dirty="0" smtClean="0">
                <a:latin typeface="Century Gothic" pitchFamily="34" charset="0"/>
              </a:rPr>
            </a:br>
            <a:r>
              <a:rPr lang="en-US" sz="1400" dirty="0" smtClean="0">
                <a:latin typeface="Century Gothic" pitchFamily="34" charset="0"/>
              </a:rPr>
              <a:t>OWP Conference: Voice of America Center</a:t>
            </a:r>
            <a:endParaRPr lang="en-US" sz="1400" dirty="0">
              <a:latin typeface="Century Gothic"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2895600"/>
          </a:xfrm>
        </p:spPr>
        <p:txBody>
          <a:bodyPr>
            <a:noAutofit/>
          </a:bodyPr>
          <a:lstStyle/>
          <a:p>
            <a:r>
              <a:rPr lang="en-US" sz="2000" b="1" i="1" dirty="0" smtClean="0">
                <a:latin typeface="Century Gothic" pitchFamily="34" charset="0"/>
              </a:rPr>
              <a:t>“I appreciate the notes that you write beside her grades, whether good or not, on the Internet Viewer (online grade book). Your comments help me know exactly what Kelsey needs to work on for a particular assignment or project… what is expected of each assignment or project...”</a:t>
            </a:r>
            <a:endParaRPr lang="en-US" sz="2000" b="1" dirty="0">
              <a:latin typeface="Century Gothic" pitchFamily="34" charset="0"/>
            </a:endParaRPr>
          </a:p>
        </p:txBody>
      </p:sp>
      <p:sp>
        <p:nvSpPr>
          <p:cNvPr id="3" name="Title 2"/>
          <p:cNvSpPr>
            <a:spLocks noGrp="1"/>
          </p:cNvSpPr>
          <p:nvPr>
            <p:ph type="title"/>
          </p:nvPr>
        </p:nvSpPr>
        <p:spPr/>
        <p:txBody>
          <a:bodyPr>
            <a:noAutofit/>
          </a:bodyPr>
          <a:lstStyle/>
          <a:p>
            <a:r>
              <a:rPr lang="en-US" sz="3400" b="1" dirty="0" smtClean="0">
                <a:latin typeface="Century Gothic" pitchFamily="34" charset="0"/>
              </a:rPr>
              <a:t>Parent Quotes: Online </a:t>
            </a:r>
            <a:r>
              <a:rPr lang="en-US" sz="3400" b="1" dirty="0" err="1" smtClean="0">
                <a:latin typeface="Century Gothic" pitchFamily="34" charset="0"/>
              </a:rPr>
              <a:t>Gradebook</a:t>
            </a:r>
            <a:endParaRPr lang="en-US" sz="34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447800" y="2057400"/>
            <a:ext cx="7543800" cy="2286000"/>
          </a:xfrm>
        </p:spPr>
        <p:txBody>
          <a:bodyPr>
            <a:noAutofit/>
          </a:bodyPr>
          <a:lstStyle/>
          <a:p>
            <a:pPr>
              <a:buClr>
                <a:schemeClr val="accent1">
                  <a:lumMod val="75000"/>
                </a:schemeClr>
              </a:buClr>
              <a:buSzPct val="155000"/>
              <a:buFont typeface="Wingdings" pitchFamily="2" charset="2"/>
              <a:buChar char="§"/>
            </a:pPr>
            <a:r>
              <a:rPr lang="en-US" b="1" dirty="0" smtClean="0">
                <a:latin typeface="Century Gothic" pitchFamily="34" charset="0"/>
              </a:rPr>
              <a:t> Parents were informed in a timely manner about their child’s performance and what interventions took place.</a:t>
            </a:r>
            <a:br>
              <a:rPr lang="en-US" b="1" dirty="0" smtClean="0">
                <a:latin typeface="Century Gothic" pitchFamily="34" charset="0"/>
              </a:rPr>
            </a:br>
            <a:endParaRPr lang="en-US" b="1" dirty="0" smtClean="0">
              <a:latin typeface="Century Gothic" pitchFamily="34" charset="0"/>
            </a:endParaRPr>
          </a:p>
          <a:p>
            <a:pPr>
              <a:buClr>
                <a:schemeClr val="accent1">
                  <a:lumMod val="75000"/>
                </a:schemeClr>
              </a:buClr>
              <a:buSzPct val="155000"/>
              <a:buFont typeface="Wingdings" pitchFamily="2" charset="2"/>
              <a:buChar char="§"/>
            </a:pPr>
            <a:r>
              <a:rPr lang="en-US" b="1" dirty="0" smtClean="0">
                <a:latin typeface="Century Gothic" pitchFamily="34" charset="0"/>
              </a:rPr>
              <a:t> Parents made more contact and played a larger role in their child’s education. Students could view the comments. Knowing that their parents would see the personal comments made students work hard in order to receive more positive feedback. Opened dialogue between teacher/parent and student/parent about grades.</a:t>
            </a:r>
            <a:endParaRPr lang="en-US" b="1" dirty="0">
              <a:latin typeface="Century Gothic" pitchFamily="34" charset="0"/>
            </a:endParaRPr>
          </a:p>
        </p:txBody>
      </p:sp>
      <p:sp>
        <p:nvSpPr>
          <p:cNvPr id="3" name="Title 2"/>
          <p:cNvSpPr>
            <a:spLocks noGrp="1"/>
          </p:cNvSpPr>
          <p:nvPr>
            <p:ph type="title"/>
          </p:nvPr>
        </p:nvSpPr>
        <p:spPr>
          <a:xfrm>
            <a:off x="1524000" y="76200"/>
            <a:ext cx="7315200" cy="1905000"/>
          </a:xfrm>
        </p:spPr>
        <p:txBody>
          <a:bodyPr>
            <a:noAutofit/>
          </a:bodyPr>
          <a:lstStyle/>
          <a:p>
            <a:r>
              <a:rPr lang="en-US" sz="3200" b="1" dirty="0" smtClean="0">
                <a:latin typeface="Century Gothic" pitchFamily="34" charset="0"/>
              </a:rPr>
              <a:t>How UTILIZING THE ONLINE GRADEBOOK affected students and the parent/ teacher partnerships </a:t>
            </a:r>
            <a:endParaRPr lang="en-US" sz="3200" b="1" dirty="0">
              <a:latin typeface="Century Gothic"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Century Gothic" pitchFamily="34" charset="0"/>
              </a:rPr>
              <a:t>Strategy: Classroom Website</a:t>
            </a:r>
            <a:endParaRPr lang="en-US" sz="3600" b="1" dirty="0">
              <a:latin typeface="Century Gothic" pitchFamily="34" charset="0"/>
            </a:endParaRPr>
          </a:p>
        </p:txBody>
      </p:sp>
      <p:sp>
        <p:nvSpPr>
          <p:cNvPr id="3" name="Text Placeholder 2"/>
          <p:cNvSpPr>
            <a:spLocks noGrp="1"/>
          </p:cNvSpPr>
          <p:nvPr>
            <p:ph type="body" idx="2"/>
          </p:nvPr>
        </p:nvSpPr>
        <p:spPr/>
        <p:txBody>
          <a:bodyPr>
            <a:noAutofit/>
          </a:bodyPr>
          <a:lstStyle/>
          <a:p>
            <a:r>
              <a:rPr lang="en-US" sz="1500" cap="small" dirty="0" smtClean="0">
                <a:latin typeface="Century Gothic" pitchFamily="34" charset="0"/>
              </a:rPr>
              <a:t>articles about adolescents and education, booklists, student writing, educational resources and links, class information, contact information, thematic unit information, and the grade specific monthly messages </a:t>
            </a:r>
            <a:endParaRPr lang="en-US" sz="1500" cap="small" dirty="0">
              <a:latin typeface="Century Gothic" pitchFamily="34" charset="0"/>
            </a:endParaRPr>
          </a:p>
        </p:txBody>
      </p:sp>
      <p:sp>
        <p:nvSpPr>
          <p:cNvPr id="4" name="Content Placeholder 3"/>
          <p:cNvSpPr>
            <a:spLocks noGrp="1"/>
          </p:cNvSpPr>
          <p:nvPr>
            <p:ph sz="quarter" idx="1"/>
          </p:nvPr>
        </p:nvSpPr>
        <p:spPr/>
        <p:txBody>
          <a:bodyPr>
            <a:normAutofit/>
          </a:bodyPr>
          <a:lstStyle/>
          <a:p>
            <a:r>
              <a:rPr lang="en-US" sz="3600" dirty="0" smtClean="0">
                <a:latin typeface="Century Gothic" pitchFamily="34" charset="0"/>
              </a:rPr>
              <a:t>Make a plan</a:t>
            </a:r>
          </a:p>
          <a:p>
            <a:pPr lvl="1"/>
            <a:r>
              <a:rPr lang="en-US" sz="1600" dirty="0" smtClean="0">
                <a:latin typeface="Century Gothic" pitchFamily="34" charset="0"/>
              </a:rPr>
              <a:t>Establish your goals and the purpose for your classroom website</a:t>
            </a:r>
          </a:p>
          <a:p>
            <a:pPr lvl="1"/>
            <a:r>
              <a:rPr lang="en-US" sz="1600" dirty="0" smtClean="0">
                <a:latin typeface="Century Gothic" pitchFamily="34" charset="0"/>
              </a:rPr>
              <a:t>Create a schedule: how often will you update the website</a:t>
            </a:r>
          </a:p>
          <a:p>
            <a:pPr lvl="1"/>
            <a:r>
              <a:rPr lang="en-US" sz="1600" dirty="0" smtClean="0">
                <a:latin typeface="Century Gothic" pitchFamily="34" charset="0"/>
              </a:rPr>
              <a:t>Decide what information you will convey to parents</a:t>
            </a:r>
          </a:p>
          <a:p>
            <a:pPr lvl="1"/>
            <a:r>
              <a:rPr lang="en-US" sz="1600" dirty="0" smtClean="0">
                <a:latin typeface="Century Gothic" pitchFamily="34" charset="0"/>
              </a:rPr>
              <a:t>Show student work</a:t>
            </a:r>
          </a:p>
          <a:p>
            <a:pPr lvl="1"/>
            <a:r>
              <a:rPr lang="en-US" sz="1600" dirty="0" smtClean="0">
                <a:latin typeface="Century Gothic" pitchFamily="34" charset="0"/>
              </a:rPr>
              <a:t>Create a website that is user-friendly and inviting </a:t>
            </a:r>
          </a:p>
          <a:p>
            <a:pPr lvl="1"/>
            <a:r>
              <a:rPr lang="en-US" sz="1600" dirty="0" smtClean="0">
                <a:latin typeface="Century Gothic" pitchFamily="34" charset="0"/>
              </a:rPr>
              <a:t>Make this strategy work for you, parents, and students</a:t>
            </a:r>
          </a:p>
          <a:p>
            <a:pPr lvl="1">
              <a:buNone/>
            </a:pPr>
            <a:endParaRPr lang="en-US" sz="1600" dirty="0" smtClean="0">
              <a:latin typeface="Century Gothic" pitchFamily="34" charset="0"/>
            </a:endParaRPr>
          </a:p>
          <a:p>
            <a:pPr lvl="1">
              <a:buNone/>
            </a:pPr>
            <a:r>
              <a:rPr lang="en-US" sz="1600" dirty="0" smtClean="0">
                <a:latin typeface="Century Gothic" pitchFamily="34" charset="0"/>
                <a:hlinkClick r:id="rId3"/>
              </a:rPr>
              <a:t>https://moodle.centerville.k12.oh.us/login/index.php</a:t>
            </a:r>
            <a:endParaRPr lang="en-US" sz="1600" dirty="0" smtClean="0">
              <a:latin typeface="Century Gothic" pitchFamily="34" charset="0"/>
            </a:endParaRPr>
          </a:p>
          <a:p>
            <a:pPr lvl="1"/>
            <a:endParaRPr lang="en-US" sz="1500" dirty="0" smtClean="0">
              <a:latin typeface="Century Gothic" pitchFamily="34" charset="0"/>
            </a:endParaRPr>
          </a:p>
          <a:p>
            <a:pPr lvl="1"/>
            <a:endParaRPr lang="en-US" sz="3300" dirty="0" smtClean="0">
              <a:latin typeface="Century Gothic" pitchFamily="34" charset="0"/>
            </a:endParaRPr>
          </a:p>
          <a:p>
            <a:endParaRPr lang="en-US" sz="3600" dirty="0" smtClean="0">
              <a:latin typeface="Century Gothic" pitchFamily="34" charset="0"/>
            </a:endParaRPr>
          </a:p>
          <a:p>
            <a:endParaRPr lang="en-US" sz="3600" dirty="0" smtClean="0">
              <a:latin typeface="Century Gothic" pitchFamily="34" charset="0"/>
            </a:endParaRPr>
          </a:p>
          <a:p>
            <a:pPr lvl="1">
              <a:buNone/>
            </a:pPr>
            <a:endParaRPr lang="en-US" sz="1700" dirty="0" smtClean="0">
              <a:latin typeface="Century Gothic" pitchFamily="34" charset="0"/>
            </a:endParaRPr>
          </a:p>
          <a:p>
            <a:pPr lvl="1">
              <a:buNone/>
            </a:pPr>
            <a:endParaRPr lang="en-US" sz="1700" dirty="0" smtClean="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down)">
                                      <p:cBhvr>
                                        <p:cTn id="15" dur="500"/>
                                        <p:tgtEl>
                                          <p:spTgt spid="4">
                                            <p:txEl>
                                              <p:pRg st="0" end="0"/>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down)">
                                      <p:cBhvr>
                                        <p:cTn id="18" dur="500"/>
                                        <p:tgtEl>
                                          <p:spTgt spid="4">
                                            <p:txEl>
                                              <p:pRg st="1" end="1"/>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wipe(down)">
                                      <p:cBhvr>
                                        <p:cTn id="21" dur="500"/>
                                        <p:tgtEl>
                                          <p:spTgt spid="4">
                                            <p:txEl>
                                              <p:pRg st="2" end="2"/>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wipe(down)">
                                      <p:cBhvr>
                                        <p:cTn id="24" dur="500"/>
                                        <p:tgtEl>
                                          <p:spTgt spid="4">
                                            <p:txEl>
                                              <p:pRg st="3" end="3"/>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wipe(down)">
                                      <p:cBhvr>
                                        <p:cTn id="30" dur="500"/>
                                        <p:tgtEl>
                                          <p:spTgt spid="4">
                                            <p:txEl>
                                              <p:pRg st="5" end="5"/>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wipe(down)">
                                      <p:cBhvr>
                                        <p:cTn id="33" dur="500"/>
                                        <p:tgtEl>
                                          <p:spTgt spid="4">
                                            <p:txEl>
                                              <p:pRg st="6" end="6"/>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
                                            <p:txEl>
                                              <p:pRg st="8" end="8"/>
                                            </p:txEl>
                                          </p:spTgt>
                                        </p:tgtEl>
                                        <p:attrNameLst>
                                          <p:attrName>style.visibility</p:attrName>
                                        </p:attrNameLst>
                                      </p:cBhvr>
                                      <p:to>
                                        <p:strVal val="visible"/>
                                      </p:to>
                                    </p:set>
                                    <p:animEffect transition="in" filter="wipe(down)">
                                      <p:cBhvr>
                                        <p:cTn id="36"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276600"/>
          </a:xfrm>
        </p:spPr>
        <p:txBody>
          <a:bodyPr>
            <a:normAutofit/>
          </a:bodyPr>
          <a:lstStyle/>
          <a:p>
            <a:r>
              <a:rPr lang="en-US" sz="2000" b="1" i="1" baseline="30000" dirty="0" smtClean="0">
                <a:latin typeface="Century Gothic" pitchFamily="34" charset="0"/>
              </a:rPr>
              <a:t/>
            </a:r>
            <a:br>
              <a:rPr lang="en-US" sz="2000" b="1" i="1" baseline="30000" dirty="0" smtClean="0">
                <a:latin typeface="Century Gothic" pitchFamily="34" charset="0"/>
              </a:rPr>
            </a:br>
            <a:r>
              <a:rPr lang="en-US" sz="2000" b="1" i="1" dirty="0" smtClean="0">
                <a:latin typeface="Century Gothic" pitchFamily="34" charset="0"/>
              </a:rPr>
              <a:t>“The What’s New in E/LA Monthly Message helps with daily conversations at the dinner table.”</a:t>
            </a:r>
            <a:br>
              <a:rPr lang="en-US" sz="2000" b="1" i="1" dirty="0" smtClean="0">
                <a:latin typeface="Century Gothic" pitchFamily="34" charset="0"/>
              </a:rPr>
            </a:br>
            <a:r>
              <a:rPr lang="en-US" sz="2000" b="1" i="1" dirty="0" smtClean="0">
                <a:latin typeface="Century Gothic" pitchFamily="34" charset="0"/>
              </a:rPr>
              <a:t/>
            </a:r>
            <a:br>
              <a:rPr lang="en-US" sz="2000" b="1" i="1" dirty="0" smtClean="0">
                <a:latin typeface="Century Gothic" pitchFamily="34" charset="0"/>
              </a:rPr>
            </a:br>
            <a:r>
              <a:rPr lang="en-US" sz="2000" b="1" i="1" dirty="0" smtClean="0">
                <a:latin typeface="Century Gothic" pitchFamily="34" charset="0"/>
              </a:rPr>
              <a:t>“ I really appreciate the message because it informs me about the next books you will be reading.”</a:t>
            </a:r>
            <a:br>
              <a:rPr lang="en-US" sz="2000" b="1" i="1" dirty="0" smtClean="0">
                <a:latin typeface="Century Gothic" pitchFamily="34" charset="0"/>
              </a:rPr>
            </a:br>
            <a:r>
              <a:rPr lang="en-US" sz="2000" b="1" i="1" dirty="0" smtClean="0">
                <a:latin typeface="Century Gothic" pitchFamily="34" charset="0"/>
              </a:rPr>
              <a:t/>
            </a:r>
            <a:br>
              <a:rPr lang="en-US" sz="2000" b="1" i="1" dirty="0" smtClean="0">
                <a:latin typeface="Century Gothic" pitchFamily="34" charset="0"/>
              </a:rPr>
            </a:br>
            <a:r>
              <a:rPr lang="en-US" sz="2000" b="1" i="1" dirty="0" smtClean="0">
                <a:latin typeface="Century Gothic" pitchFamily="34" charset="0"/>
              </a:rPr>
              <a:t>“What a wonderful way to stay current on your child’s studies.”</a:t>
            </a:r>
          </a:p>
          <a:p>
            <a:endParaRPr lang="en-US" sz="2000" dirty="0"/>
          </a:p>
        </p:txBody>
      </p:sp>
      <p:sp>
        <p:nvSpPr>
          <p:cNvPr id="3" name="Title 2"/>
          <p:cNvSpPr>
            <a:spLocks noGrp="1"/>
          </p:cNvSpPr>
          <p:nvPr>
            <p:ph type="title"/>
          </p:nvPr>
        </p:nvSpPr>
        <p:spPr/>
        <p:txBody>
          <a:bodyPr>
            <a:noAutofit/>
          </a:bodyPr>
          <a:lstStyle/>
          <a:p>
            <a:r>
              <a:rPr lang="en-US" sz="3600" b="1" dirty="0" smtClean="0">
                <a:latin typeface="Century Gothic" pitchFamily="34" charset="0"/>
              </a:rPr>
              <a:t>Parent Quotes: Monthly Message</a:t>
            </a:r>
            <a:endParaRPr lang="en-US" sz="36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447800" y="2133600"/>
            <a:ext cx="7467600" cy="2133600"/>
          </a:xfrm>
        </p:spPr>
        <p:txBody>
          <a:bodyPr>
            <a:noAutofit/>
          </a:bodyPr>
          <a:lstStyle/>
          <a:p>
            <a:pPr>
              <a:buClr>
                <a:schemeClr val="accent1">
                  <a:lumMod val="75000"/>
                </a:schemeClr>
              </a:buClr>
              <a:buSzPct val="155000"/>
              <a:buFont typeface="Wingdings" pitchFamily="2" charset="2"/>
              <a:buChar char="§"/>
            </a:pPr>
            <a:r>
              <a:rPr lang="en-US" b="1" dirty="0" smtClean="0">
                <a:latin typeface="Century Gothic" pitchFamily="34" charset="0"/>
              </a:rPr>
              <a:t> Parent activity at home increased, which had a positive effect on students’ progress and grades. </a:t>
            </a:r>
            <a:br>
              <a:rPr lang="en-US" b="1" dirty="0" smtClean="0">
                <a:latin typeface="Century Gothic" pitchFamily="34" charset="0"/>
              </a:rPr>
            </a:br>
            <a:endParaRPr lang="en-US" b="1" dirty="0" smtClean="0">
              <a:latin typeface="Century Gothic" pitchFamily="34" charset="0"/>
            </a:endParaRPr>
          </a:p>
          <a:p>
            <a:pPr>
              <a:buClr>
                <a:schemeClr val="accent1">
                  <a:lumMod val="75000"/>
                </a:schemeClr>
              </a:buClr>
              <a:buSzPct val="155000"/>
              <a:buFont typeface="Wingdings" pitchFamily="2" charset="2"/>
              <a:buChar char="§"/>
            </a:pPr>
            <a:r>
              <a:rPr lang="en-US" b="1" dirty="0" smtClean="0">
                <a:latin typeface="Century Gothic" pitchFamily="34" charset="0"/>
              </a:rPr>
              <a:t>Students were more motivated to succeed and motivated to learn in E/LA class. More students were working at or above grade level; they were holding themselves accountable for their own learning due to the increased support and guidance at home.</a:t>
            </a:r>
            <a:endParaRPr lang="en-US" b="1" dirty="0">
              <a:latin typeface="Century Gothic" pitchFamily="34" charset="0"/>
            </a:endParaRPr>
          </a:p>
        </p:txBody>
      </p:sp>
      <p:sp>
        <p:nvSpPr>
          <p:cNvPr id="3" name="Title 2"/>
          <p:cNvSpPr>
            <a:spLocks noGrp="1"/>
          </p:cNvSpPr>
          <p:nvPr>
            <p:ph type="title"/>
          </p:nvPr>
        </p:nvSpPr>
        <p:spPr>
          <a:xfrm>
            <a:off x="1524000" y="228600"/>
            <a:ext cx="7315200" cy="1905000"/>
          </a:xfrm>
        </p:spPr>
        <p:txBody>
          <a:bodyPr>
            <a:noAutofit/>
          </a:bodyPr>
          <a:lstStyle/>
          <a:p>
            <a:r>
              <a:rPr lang="en-US" sz="3200" b="1" dirty="0" smtClean="0">
                <a:latin typeface="Century Gothic" pitchFamily="34" charset="0"/>
              </a:rPr>
              <a:t>How the CLASSROOM WEBSITE affected students and the parent/ teacher partnerships </a:t>
            </a:r>
            <a:endParaRPr lang="en-US" sz="3200" b="1" dirty="0">
              <a:latin typeface="Century Gothic"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Century Gothic" pitchFamily="34" charset="0"/>
              </a:rPr>
              <a:t>Strategy: Weekly Topics of Discussion</a:t>
            </a:r>
            <a:endParaRPr lang="en-US" sz="3600" b="1" dirty="0">
              <a:latin typeface="Century Gothic" pitchFamily="34" charset="0"/>
            </a:endParaRPr>
          </a:p>
        </p:txBody>
      </p:sp>
      <p:sp>
        <p:nvSpPr>
          <p:cNvPr id="3" name="Text Placeholder 2"/>
          <p:cNvSpPr>
            <a:spLocks noGrp="1"/>
          </p:cNvSpPr>
          <p:nvPr>
            <p:ph type="body" idx="2"/>
          </p:nvPr>
        </p:nvSpPr>
        <p:spPr/>
        <p:txBody>
          <a:bodyPr>
            <a:normAutofit fontScale="85000" lnSpcReduction="20000"/>
          </a:bodyPr>
          <a:lstStyle/>
          <a:p>
            <a:r>
              <a:rPr lang="en-US" sz="2200" cap="small" dirty="0" smtClean="0">
                <a:latin typeface="Century Gothic" pitchFamily="34" charset="0"/>
              </a:rPr>
              <a:t>grade-specific bulleted list of topics and a list of upcoming due dates emailed each Monday </a:t>
            </a:r>
          </a:p>
          <a:p>
            <a:r>
              <a:rPr lang="en-US" sz="1600" i="1" cap="small" dirty="0" smtClean="0">
                <a:latin typeface="Century Gothic" pitchFamily="34" charset="0"/>
              </a:rPr>
              <a:t>* an abridged explanation of lessons pertaining to the units of study for that week</a:t>
            </a:r>
            <a:endParaRPr lang="en-US" sz="1600" i="1" cap="small" dirty="0">
              <a:latin typeface="Century Gothic" pitchFamily="34" charset="0"/>
            </a:endParaRPr>
          </a:p>
        </p:txBody>
      </p:sp>
      <p:sp>
        <p:nvSpPr>
          <p:cNvPr id="4" name="Content Placeholder 3"/>
          <p:cNvSpPr>
            <a:spLocks noGrp="1"/>
          </p:cNvSpPr>
          <p:nvPr>
            <p:ph sz="quarter" idx="1"/>
          </p:nvPr>
        </p:nvSpPr>
        <p:spPr/>
        <p:txBody>
          <a:bodyPr>
            <a:normAutofit/>
          </a:bodyPr>
          <a:lstStyle/>
          <a:p>
            <a:r>
              <a:rPr lang="en-US" sz="3600" dirty="0" smtClean="0">
                <a:latin typeface="Century Gothic" pitchFamily="34" charset="0"/>
              </a:rPr>
              <a:t>Make a plan</a:t>
            </a:r>
          </a:p>
          <a:p>
            <a:pPr lvl="1"/>
            <a:r>
              <a:rPr lang="en-US" sz="1600" dirty="0" smtClean="0">
                <a:latin typeface="Century Gothic" pitchFamily="34" charset="0"/>
              </a:rPr>
              <a:t>Plan ahead – you must know what you will be teaching and what is due in the upcoming week</a:t>
            </a:r>
          </a:p>
          <a:p>
            <a:pPr lvl="1"/>
            <a:r>
              <a:rPr lang="en-US" sz="1600" dirty="0" smtClean="0">
                <a:latin typeface="Century Gothic" pitchFamily="34" charset="0"/>
              </a:rPr>
              <a:t>Set aside a certain time to create the Weekly Topics of Discussion (After school on Friday or Monday morning) </a:t>
            </a:r>
          </a:p>
          <a:p>
            <a:pPr lvl="1"/>
            <a:r>
              <a:rPr lang="en-US" sz="1600" dirty="0" smtClean="0">
                <a:latin typeface="Century Gothic" pitchFamily="34" charset="0"/>
              </a:rPr>
              <a:t>Be consistent – email the Weekly Topics of Discussion on the same day and around the same time (parents will begin to expect the email, and it will become routine)</a:t>
            </a:r>
          </a:p>
          <a:p>
            <a:pPr lvl="2"/>
            <a:r>
              <a:rPr lang="en-US" sz="1300" dirty="0" smtClean="0">
                <a:latin typeface="Century Gothic" pitchFamily="34" charset="0"/>
              </a:rPr>
              <a:t>For those parents who do not have an email account, print the Weekly Topics of Discussion for  those parents.</a:t>
            </a:r>
          </a:p>
          <a:p>
            <a:pPr lvl="1"/>
            <a:r>
              <a:rPr lang="en-US" sz="1600" dirty="0" smtClean="0">
                <a:latin typeface="Century Gothic" pitchFamily="34" charset="0"/>
              </a:rPr>
              <a:t>Be concise – you don’t have to describe everything! </a:t>
            </a:r>
          </a:p>
          <a:p>
            <a:pPr lvl="2"/>
            <a:r>
              <a:rPr lang="en-US" sz="1300" dirty="0" smtClean="0">
                <a:latin typeface="Century Gothic" pitchFamily="34" charset="0"/>
              </a:rPr>
              <a:t>When a new assignment, activity, or unit is introduced to parents, describe it when it is first announced (don’t repeat)</a:t>
            </a:r>
          </a:p>
          <a:p>
            <a:pPr lvl="1"/>
            <a:r>
              <a:rPr lang="en-US" sz="1600" dirty="0" smtClean="0">
                <a:latin typeface="Century Gothic" pitchFamily="34" charset="0"/>
              </a:rPr>
              <a:t>Make this strategy work for you, parents, and students</a:t>
            </a:r>
          </a:p>
          <a:p>
            <a:pPr lvl="1"/>
            <a:endParaRPr lang="en-US" sz="1500" dirty="0" smtClean="0">
              <a:latin typeface="Century Gothic" pitchFamily="34" charset="0"/>
            </a:endParaRPr>
          </a:p>
          <a:p>
            <a:pPr lvl="1"/>
            <a:endParaRPr lang="en-US" sz="3300" dirty="0" smtClean="0">
              <a:latin typeface="Century Gothic" pitchFamily="34" charset="0"/>
            </a:endParaRPr>
          </a:p>
          <a:p>
            <a:endParaRPr lang="en-US" sz="3600" dirty="0" smtClean="0">
              <a:latin typeface="Century Gothic" pitchFamily="34" charset="0"/>
            </a:endParaRPr>
          </a:p>
          <a:p>
            <a:endParaRPr lang="en-US" sz="3600" dirty="0" smtClean="0">
              <a:latin typeface="Century Gothic" pitchFamily="34" charset="0"/>
            </a:endParaRPr>
          </a:p>
          <a:p>
            <a:pPr lvl="1">
              <a:buNone/>
            </a:pPr>
            <a:endParaRPr lang="en-US" sz="1700" dirty="0" smtClean="0">
              <a:latin typeface="Century Gothic" pitchFamily="34" charset="0"/>
            </a:endParaRPr>
          </a:p>
          <a:p>
            <a:pPr lvl="1">
              <a:buNone/>
            </a:pPr>
            <a:endParaRPr lang="en-US" sz="1700" dirty="0" smtClean="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down)">
                                      <p:cBhvr>
                                        <p:cTn id="18" dur="500"/>
                                        <p:tgtEl>
                                          <p:spTgt spid="4">
                                            <p:txEl>
                                              <p:pRg st="0" end="0"/>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down)">
                                      <p:cBhvr>
                                        <p:cTn id="21" dur="500"/>
                                        <p:tgtEl>
                                          <p:spTgt spid="4">
                                            <p:txEl>
                                              <p:pRg st="1" end="1"/>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down)">
                                      <p:cBhvr>
                                        <p:cTn id="24" dur="500"/>
                                        <p:tgtEl>
                                          <p:spTgt spid="4">
                                            <p:txEl>
                                              <p:pRg st="2" end="2"/>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down)">
                                      <p:cBhvr>
                                        <p:cTn id="27" dur="500"/>
                                        <p:tgtEl>
                                          <p:spTgt spid="4">
                                            <p:txEl>
                                              <p:pRg st="3" end="3"/>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down)">
                                      <p:cBhvr>
                                        <p:cTn id="30" dur="500"/>
                                        <p:tgtEl>
                                          <p:spTgt spid="4">
                                            <p:txEl>
                                              <p:pRg st="4" end="4"/>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wipe(down)">
                                      <p:cBhvr>
                                        <p:cTn id="33" dur="500"/>
                                        <p:tgtEl>
                                          <p:spTgt spid="4">
                                            <p:txEl>
                                              <p:pRg st="5" end="5"/>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wipe(down)">
                                      <p:cBhvr>
                                        <p:cTn id="36" dur="500"/>
                                        <p:tgtEl>
                                          <p:spTgt spid="4">
                                            <p:txEl>
                                              <p:pRg st="6" end="6"/>
                                            </p:tx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Effect transition="in" filter="wipe(down)">
                                      <p:cBhvr>
                                        <p:cTn id="39"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Century Gothic" pitchFamily="34" charset="0"/>
              </a:rPr>
              <a:t>Weekly Topics of Discussion Example</a:t>
            </a:r>
            <a:endParaRPr lang="en-US" sz="3600" b="1" dirty="0">
              <a:latin typeface="Century Gothic" pitchFamily="34" charset="0"/>
            </a:endParaRPr>
          </a:p>
        </p:txBody>
      </p:sp>
      <p:sp>
        <p:nvSpPr>
          <p:cNvPr id="1026" name="Text Box 2"/>
          <p:cNvSpPr txBox="1">
            <a:spLocks noChangeArrowheads="1"/>
          </p:cNvSpPr>
          <p:nvPr/>
        </p:nvSpPr>
        <p:spPr bwMode="auto">
          <a:xfrm>
            <a:off x="584200" y="1676400"/>
            <a:ext cx="7950200" cy="472440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US" sz="1200" dirty="0" smtClean="0">
                <a:latin typeface="Century Gothic" pitchFamily="34" charset="0"/>
              </a:rPr>
              <a:t>Dear Parents and Guardians,</a:t>
            </a:r>
            <a:br>
              <a:rPr lang="en-US" sz="1200" dirty="0" smtClean="0">
                <a:latin typeface="Century Gothic" pitchFamily="34" charset="0"/>
              </a:rPr>
            </a:br>
            <a:r>
              <a:rPr lang="en-US" sz="1200" dirty="0" smtClean="0">
                <a:latin typeface="Century Gothic" pitchFamily="34" charset="0"/>
              </a:rPr>
              <a:t/>
            </a:r>
            <a:br>
              <a:rPr lang="en-US" sz="1200" dirty="0" smtClean="0">
                <a:latin typeface="Century Gothic" pitchFamily="34" charset="0"/>
              </a:rPr>
            </a:br>
            <a:r>
              <a:rPr lang="en-US" sz="1200" dirty="0" smtClean="0">
                <a:latin typeface="Century Gothic" pitchFamily="34" charset="0"/>
              </a:rPr>
              <a:t>      With only 4 weeks left in the school year, all of the students are getting anxious for summer, but are remaining focused and motivated in class. I am proud of the hard work all students have been putting into their studies and am confident that the students will be able to maintain this momentum to the end of the school year.  </a:t>
            </a:r>
            <a:br>
              <a:rPr lang="en-US" sz="1200" dirty="0" smtClean="0">
                <a:latin typeface="Century Gothic" pitchFamily="34" charset="0"/>
              </a:rPr>
            </a:br>
            <a:r>
              <a:rPr lang="en-US" sz="1200" dirty="0" smtClean="0">
                <a:latin typeface="Century Gothic" pitchFamily="34" charset="0"/>
              </a:rPr>
              <a:t>      As always, I try to keep grade book updated and current with students’ grades and teacher comments. I would encourage you to get on grade book with your student and discuss his/her achievements and, if any, areas for improvement. Research shows that when parents take a vested interest in their child’s education that the student will take greater pride in their schoolwork too. Also, please take time to view the classroom </a:t>
            </a:r>
            <a:r>
              <a:rPr lang="en-US" sz="1200" dirty="0" err="1" smtClean="0">
                <a:latin typeface="Century Gothic" pitchFamily="34" charset="0"/>
              </a:rPr>
              <a:t>Moodle</a:t>
            </a:r>
            <a:r>
              <a:rPr lang="en-US" sz="1200" dirty="0" smtClean="0">
                <a:latin typeface="Century Gothic" pitchFamily="34" charset="0"/>
              </a:rPr>
              <a:t> website with your son or daughter!</a:t>
            </a:r>
            <a:br>
              <a:rPr lang="en-US" sz="1200" dirty="0" smtClean="0">
                <a:latin typeface="Century Gothic" pitchFamily="34" charset="0"/>
              </a:rPr>
            </a:br>
            <a:r>
              <a:rPr lang="en-US" sz="1200" dirty="0" smtClean="0">
                <a:latin typeface="Century Gothic" pitchFamily="34" charset="0"/>
              </a:rPr>
              <a:t>      If you have any questions, comments, or concerns about the information below or the class in general, please let me know. Have a wonderful day. Feel free to let me know if this helps start discussions about school and E/LA class!!</a:t>
            </a:r>
            <a:br>
              <a:rPr lang="en-US" sz="1200" dirty="0" smtClean="0">
                <a:latin typeface="Century Gothic" pitchFamily="34" charset="0"/>
              </a:rPr>
            </a:br>
            <a:r>
              <a:rPr lang="en-US" sz="1200" dirty="0" smtClean="0">
                <a:latin typeface="Century Gothic" pitchFamily="34" charset="0"/>
              </a:rPr>
              <a:t/>
            </a:r>
            <a:br>
              <a:rPr lang="en-US" sz="1200" dirty="0" smtClean="0">
                <a:latin typeface="Century Gothic" pitchFamily="34" charset="0"/>
              </a:rPr>
            </a:br>
            <a:r>
              <a:rPr lang="en-US" sz="1200" dirty="0" smtClean="0">
                <a:latin typeface="Century Gothic" pitchFamily="34" charset="0"/>
              </a:rPr>
              <a:t>With Regards,</a:t>
            </a:r>
            <a:br>
              <a:rPr lang="en-US" sz="1200" dirty="0" smtClean="0">
                <a:latin typeface="Century Gothic" pitchFamily="34" charset="0"/>
              </a:rPr>
            </a:br>
            <a:r>
              <a:rPr lang="en-US" sz="1200" dirty="0" smtClean="0">
                <a:latin typeface="Century Gothic" pitchFamily="34" charset="0"/>
              </a:rPr>
              <a:t>Denise Birdseye</a:t>
            </a:r>
            <a:r>
              <a:rPr lang="en-US" sz="900" dirty="0" smtClean="0">
                <a:latin typeface="Century Gothic" pitchFamily="34" charset="0"/>
              </a:rPr>
              <a:t/>
            </a:r>
            <a:br>
              <a:rPr lang="en-US" sz="900" dirty="0" smtClean="0">
                <a:latin typeface="Century Gothic" pitchFamily="34" charset="0"/>
              </a:rPr>
            </a:br>
            <a:r>
              <a:rPr lang="en-US" sz="900" dirty="0" smtClean="0">
                <a:latin typeface="Century Gothic" pitchFamily="34" charset="0"/>
              </a:rPr>
              <a:t/>
            </a:r>
            <a:br>
              <a:rPr lang="en-US" sz="900" dirty="0" smtClean="0">
                <a:latin typeface="Century Gothic" pitchFamily="34" charset="0"/>
              </a:rPr>
            </a:br>
            <a:r>
              <a:rPr lang="en-US" sz="900" dirty="0" smtClean="0">
                <a:latin typeface="Century Gothic" pitchFamily="34" charset="0"/>
              </a:rPr>
              <a:t>*Please remember that these will be broad topics/assignments and should be taught, discussed, or introduced by the end of the week. If applicable, I will try to include the weekly homework assignments; this will be a general idea of upcoming assignments and their due dates and does NOT necessarily reflect ALL homework assignments for the week. As always, your student remains responsible for recording his/her assignments in the agenda planner on Monday when I post all of the week's assignments up on the board.</a:t>
            </a:r>
            <a:br>
              <a:rPr lang="en-US" sz="900" dirty="0" smtClean="0">
                <a:latin typeface="Century Gothic" pitchFamily="34" charset="0"/>
              </a:rPr>
            </a:br>
            <a:r>
              <a:rPr lang="en-US" sz="900" dirty="0" smtClean="0">
                <a:latin typeface="Century Gothic" pitchFamily="34" charset="0"/>
              </a:rPr>
              <a:t/>
            </a:r>
            <a:br>
              <a:rPr lang="en-US" sz="900" dirty="0" smtClean="0">
                <a:latin typeface="Century Gothic" pitchFamily="34" charset="0"/>
              </a:rPr>
            </a:br>
            <a:r>
              <a:rPr lang="en-US" sz="900" dirty="0" smtClean="0">
                <a:latin typeface="Century Gothic" pitchFamily="34" charset="0"/>
              </a:rPr>
              <a:t>** ALSO, don’t forget to check out the </a:t>
            </a:r>
            <a:r>
              <a:rPr lang="en-US" sz="900" dirty="0" err="1" smtClean="0">
                <a:latin typeface="Century Gothic" pitchFamily="34" charset="0"/>
              </a:rPr>
              <a:t>Moodle</a:t>
            </a:r>
            <a:r>
              <a:rPr lang="en-US" sz="900" dirty="0" smtClean="0">
                <a:latin typeface="Century Gothic" pitchFamily="34" charset="0"/>
              </a:rPr>
              <a:t> website:  </a:t>
            </a:r>
            <a:r>
              <a:rPr lang="en-US" sz="900" dirty="0" smtClean="0">
                <a:latin typeface="Century Gothic" pitchFamily="34" charset="0"/>
                <a:hlinkClick r:id="rId3"/>
              </a:rPr>
              <a:t>http://moodle.centerville.k12.oh.us</a:t>
            </a:r>
            <a:r>
              <a:rPr lang="en-US" sz="900" dirty="0" smtClean="0">
                <a:latin typeface="Century Gothic" pitchFamily="34" charset="0"/>
              </a:rPr>
              <a:t>   </a:t>
            </a:r>
            <a:endParaRPr lang="en-US" sz="1050" dirty="0" smtClean="0">
              <a:latin typeface="Century Gothic" pitchFamily="34" charset="0"/>
            </a:endParaRPr>
          </a:p>
          <a:p>
            <a:pPr lvl="0" fontAlgn="base">
              <a:spcBef>
                <a:spcPct val="0"/>
              </a:spcBef>
              <a:spcAft>
                <a:spcPts val="1000"/>
              </a:spcAft>
            </a:pPr>
            <a:r>
              <a:rPr kumimoji="0" lang="en-US" sz="1200" b="0" i="1" u="none" strike="noStrike" cap="none" normalizeH="0" baseline="0" dirty="0" smtClean="0">
                <a:ln>
                  <a:noFill/>
                </a:ln>
                <a:solidFill>
                  <a:schemeClr val="tx1"/>
                </a:solidFill>
                <a:effectLst/>
                <a:latin typeface="Century Gothic" pitchFamily="34" charset="0"/>
                <a:cs typeface="Arial" pitchFamily="34" charset="0"/>
              </a:rPr>
              <a:t>Yours Truly,</a:t>
            </a:r>
            <a:br>
              <a:rPr kumimoji="0" lang="en-US" sz="1200" b="0" i="1" u="none" strike="noStrike" cap="none" normalizeH="0" baseline="0" dirty="0" smtClean="0">
                <a:ln>
                  <a:noFill/>
                </a:ln>
                <a:solidFill>
                  <a:schemeClr val="tx1"/>
                </a:solidFill>
                <a:effectLst/>
                <a:latin typeface="Century Gothic" pitchFamily="34" charset="0"/>
                <a:cs typeface="Arial" pitchFamily="34" charset="0"/>
              </a:rPr>
            </a:br>
            <a:r>
              <a:rPr lang="en-US" sz="1200" i="1" dirty="0" smtClean="0">
                <a:latin typeface="Century Gothic" pitchFamily="34" charset="0"/>
                <a:cs typeface="Arial" pitchFamily="34" charset="0"/>
              </a:rPr>
              <a:t>De</a:t>
            </a:r>
            <a:r>
              <a:rPr kumimoji="0" lang="en-US" sz="1200" b="0" i="1" u="none" strike="noStrike" cap="none" normalizeH="0" baseline="0" dirty="0" smtClean="0">
                <a:ln>
                  <a:noFill/>
                </a:ln>
                <a:solidFill>
                  <a:schemeClr val="tx1"/>
                </a:solidFill>
                <a:effectLst/>
                <a:latin typeface="Century Gothic" pitchFamily="34" charset="0"/>
                <a:cs typeface="Arial" pitchFamily="34" charset="0"/>
              </a:rPr>
              <a:t>nise Birdseye</a:t>
            </a:r>
            <a:endParaRPr kumimoji="0" lang="en-US" sz="12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4" name="TextBox 3"/>
          <p:cNvSpPr txBox="1"/>
          <p:nvPr/>
        </p:nvSpPr>
        <p:spPr>
          <a:xfrm>
            <a:off x="1219200" y="5181600"/>
            <a:ext cx="6781800" cy="369332"/>
          </a:xfrm>
          <a:prstGeom prst="rect">
            <a:avLst/>
          </a:prstGeom>
          <a:noFill/>
        </p:spPr>
        <p:txBody>
          <a:bodyPr wrap="square" rtlCol="0">
            <a:spAutoFit/>
          </a:bodyPr>
          <a:lstStyle/>
          <a:p>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smtClean="0">
                <a:latin typeface="Century Gothic" pitchFamily="34" charset="0"/>
              </a:rPr>
              <a:t>Weekly Topics of Discussion Example Cont.</a:t>
            </a:r>
            <a:endParaRPr lang="en-US" sz="3000" b="1" dirty="0">
              <a:latin typeface="Century Gothic" pitchFamily="34" charset="0"/>
            </a:endParaRPr>
          </a:p>
        </p:txBody>
      </p:sp>
      <p:sp>
        <p:nvSpPr>
          <p:cNvPr id="1026" name="Text Box 2"/>
          <p:cNvSpPr txBox="1">
            <a:spLocks noChangeArrowheads="1"/>
          </p:cNvSpPr>
          <p:nvPr/>
        </p:nvSpPr>
        <p:spPr bwMode="auto">
          <a:xfrm>
            <a:off x="584200" y="1676400"/>
            <a:ext cx="7950200" cy="4724400"/>
          </a:xfrm>
          <a:prstGeom prst="rect">
            <a:avLst/>
          </a:prstGeom>
          <a:solidFill>
            <a:srgbClr val="FFFFFF"/>
          </a:solidFill>
          <a:ln w="28575">
            <a:solidFill>
              <a:srgbClr val="000000"/>
            </a:solidFill>
            <a:miter lim="800000"/>
            <a:headEnd/>
            <a:tailEnd/>
          </a:ln>
        </p:spPr>
        <p:txBody>
          <a:bodyPr vert="horz" wrap="square" lIns="91440" tIns="45720" rIns="91440" bIns="45720" numCol="1" spcCol="365760" anchor="t" anchorCtr="0" compatLnSpc="1">
            <a:prstTxWarp prst="textNoShape">
              <a:avLst/>
            </a:prstTxWarp>
          </a:bodyPr>
          <a:lstStyle/>
          <a:p>
            <a:pPr lvl="0" fontAlgn="base">
              <a:spcBef>
                <a:spcPct val="0"/>
              </a:spcBef>
              <a:spcAft>
                <a:spcPts val="1000"/>
              </a:spcAft>
            </a:pPr>
            <a:r>
              <a:rPr lang="en-US" sz="1200" dirty="0" smtClean="0">
                <a:latin typeface="Century Gothic" pitchFamily="34" charset="0"/>
              </a:rPr>
              <a:t>Weekly Topics of Discussion!!  May 11 to May 15</a:t>
            </a:r>
            <a:br>
              <a:rPr lang="en-US" sz="1200" dirty="0" smtClean="0">
                <a:latin typeface="Century Gothic" pitchFamily="34" charset="0"/>
              </a:rPr>
            </a:br>
            <a:r>
              <a:rPr lang="en-US" sz="1200" dirty="0" smtClean="0">
                <a:latin typeface="Century Gothic" pitchFamily="34" charset="0"/>
              </a:rPr>
              <a:t/>
            </a:r>
            <a:br>
              <a:rPr lang="en-US" sz="1200" dirty="0" smtClean="0">
                <a:latin typeface="Century Gothic" pitchFamily="34" charset="0"/>
              </a:rPr>
            </a:br>
            <a:r>
              <a:rPr lang="en-US" sz="1200" dirty="0" smtClean="0">
                <a:latin typeface="Century Gothic" pitchFamily="34" charset="0"/>
              </a:rPr>
              <a:t>5/12 - 8th grade visit CHS 9:30am-11am;   6th grade concert, 7:30 pm in the gym;   THMS Art Show</a:t>
            </a:r>
            <a:br>
              <a:rPr lang="en-US" sz="1200" dirty="0" smtClean="0">
                <a:latin typeface="Century Gothic" pitchFamily="34" charset="0"/>
              </a:rPr>
            </a:br>
            <a:r>
              <a:rPr lang="en-US" sz="1200" dirty="0" smtClean="0">
                <a:latin typeface="Century Gothic" pitchFamily="34" charset="0"/>
              </a:rPr>
              <a:t>5/15 - Last day for items to be checked out of the IMC</a:t>
            </a:r>
            <a:br>
              <a:rPr lang="en-US" sz="1200" dirty="0" smtClean="0">
                <a:latin typeface="Century Gothic" pitchFamily="34" charset="0"/>
              </a:rPr>
            </a:br>
            <a:r>
              <a:rPr lang="en-US" sz="1200" dirty="0" smtClean="0">
                <a:latin typeface="Century Gothic" pitchFamily="34" charset="0"/>
              </a:rPr>
              <a:t/>
            </a:r>
            <a:br>
              <a:rPr lang="en-US" sz="1200" dirty="0" smtClean="0">
                <a:latin typeface="Century Gothic" pitchFamily="34" charset="0"/>
              </a:rPr>
            </a:br>
            <a:r>
              <a:rPr lang="en-US" sz="1200" b="1" u="sng" dirty="0" smtClean="0">
                <a:latin typeface="Century Gothic" pitchFamily="34" charset="0"/>
              </a:rPr>
              <a:t>8th</a:t>
            </a:r>
            <a:r>
              <a:rPr lang="en-US" sz="1200" dirty="0" smtClean="0">
                <a:latin typeface="Century Gothic" pitchFamily="34" charset="0"/>
              </a:rPr>
              <a:t/>
            </a:r>
            <a:br>
              <a:rPr lang="en-US" sz="1200" dirty="0" smtClean="0">
                <a:latin typeface="Century Gothic" pitchFamily="34" charset="0"/>
              </a:rPr>
            </a:br>
            <a:r>
              <a:rPr lang="en-US" sz="1200" dirty="0" smtClean="0">
                <a:latin typeface="Century Gothic" pitchFamily="34" charset="0"/>
              </a:rPr>
              <a:t>-Silent Reading </a:t>
            </a:r>
            <a:br>
              <a:rPr lang="en-US" sz="1200" dirty="0" smtClean="0">
                <a:latin typeface="Century Gothic" pitchFamily="34" charset="0"/>
              </a:rPr>
            </a:br>
            <a:r>
              <a:rPr lang="en-US" sz="1200" dirty="0" smtClean="0">
                <a:latin typeface="Century Gothic" pitchFamily="34" charset="0"/>
              </a:rPr>
              <a:t>-Roots, Prefixes, and Suffixes (introduction and activity)</a:t>
            </a:r>
            <a:br>
              <a:rPr lang="en-US" sz="1200" dirty="0" smtClean="0">
                <a:latin typeface="Century Gothic" pitchFamily="34" charset="0"/>
              </a:rPr>
            </a:br>
            <a:r>
              <a:rPr lang="en-US" sz="1200" dirty="0" smtClean="0">
                <a:latin typeface="Century Gothic" pitchFamily="34" charset="0"/>
              </a:rPr>
              <a:t>-Career Unit </a:t>
            </a:r>
            <a:br>
              <a:rPr lang="en-US" sz="1200" dirty="0" smtClean="0">
                <a:latin typeface="Century Gothic" pitchFamily="34" charset="0"/>
              </a:rPr>
            </a:br>
            <a:r>
              <a:rPr lang="en-US" sz="1200" dirty="0" smtClean="0">
                <a:latin typeface="Century Gothic" pitchFamily="34" charset="0"/>
              </a:rPr>
              <a:t>      -Students will research a future career and complete a variety writing pieces that are considered real-world genres (outline, research paper, cover letter, works cited page, resume, interview questions, etc.). They will also read articles about their education and what responsibilities they will face as they become adults. </a:t>
            </a:r>
            <a:br>
              <a:rPr lang="en-US" sz="1200" dirty="0" smtClean="0">
                <a:latin typeface="Century Gothic" pitchFamily="34" charset="0"/>
              </a:rPr>
            </a:br>
            <a:r>
              <a:rPr lang="en-US" sz="1200" dirty="0" smtClean="0">
                <a:latin typeface="Century Gothic" pitchFamily="34" charset="0"/>
              </a:rPr>
              <a:t>–Reality Check: students will take their career salary and will create a budget for themselves </a:t>
            </a:r>
            <a:br>
              <a:rPr lang="en-US" sz="1200" dirty="0" smtClean="0">
                <a:latin typeface="Century Gothic" pitchFamily="34" charset="0"/>
              </a:rPr>
            </a:br>
            <a:r>
              <a:rPr lang="en-US" sz="1200" dirty="0" smtClean="0">
                <a:latin typeface="Century Gothic" pitchFamily="34" charset="0"/>
              </a:rPr>
              <a:t>-Research: students will work in specific revision centers to make their essays polished and ready for publication</a:t>
            </a:r>
            <a:br>
              <a:rPr lang="en-US" sz="1200" dirty="0" smtClean="0">
                <a:latin typeface="Century Gothic" pitchFamily="34" charset="0"/>
              </a:rPr>
            </a:br>
            <a:r>
              <a:rPr lang="en-US" sz="1200" dirty="0" smtClean="0">
                <a:latin typeface="Century Gothic" pitchFamily="34" charset="0"/>
              </a:rPr>
              <a:t>-Grammar: prepositions and </a:t>
            </a:r>
            <a:r>
              <a:rPr lang="en-US" sz="1200" dirty="0" err="1" smtClean="0">
                <a:latin typeface="Century Gothic" pitchFamily="34" charset="0"/>
              </a:rPr>
              <a:t>WonderWord</a:t>
            </a:r>
            <a:r>
              <a:rPr lang="en-US" sz="1200" dirty="0" smtClean="0">
                <a:latin typeface="Century Gothic" pitchFamily="34" charset="0"/>
              </a:rPr>
              <a:t/>
            </a:r>
            <a:br>
              <a:rPr lang="en-US" sz="1200" dirty="0" smtClean="0">
                <a:latin typeface="Century Gothic" pitchFamily="34" charset="0"/>
              </a:rPr>
            </a:br>
            <a:r>
              <a:rPr lang="en-US" sz="1200" dirty="0" smtClean="0">
                <a:latin typeface="Century Gothic" pitchFamily="34" charset="0"/>
              </a:rPr>
              <a:t/>
            </a:r>
            <a:br>
              <a:rPr lang="en-US" sz="1200" dirty="0" smtClean="0">
                <a:latin typeface="Century Gothic" pitchFamily="34" charset="0"/>
              </a:rPr>
            </a:br>
            <a:r>
              <a:rPr lang="en-US" sz="1200" dirty="0" smtClean="0">
                <a:latin typeface="Century Gothic" pitchFamily="34" charset="0"/>
              </a:rPr>
              <a:t>Upcoming Due Dates </a:t>
            </a:r>
            <a:br>
              <a:rPr lang="en-US" sz="1200" dirty="0" smtClean="0">
                <a:latin typeface="Century Gothic" pitchFamily="34" charset="0"/>
              </a:rPr>
            </a:br>
            <a:r>
              <a:rPr lang="en-US" sz="1200" dirty="0" smtClean="0">
                <a:latin typeface="Century Gothic" pitchFamily="34" charset="0"/>
              </a:rPr>
              <a:t>-Reality Check due Tues., 5/12</a:t>
            </a:r>
            <a:br>
              <a:rPr lang="en-US" sz="1200" dirty="0" smtClean="0">
                <a:latin typeface="Century Gothic" pitchFamily="34" charset="0"/>
              </a:rPr>
            </a:br>
            <a:r>
              <a:rPr lang="en-US" sz="1200" dirty="0" smtClean="0">
                <a:latin typeface="Century Gothic" pitchFamily="34" charset="0"/>
              </a:rPr>
              <a:t>–RPS Quiz on Fri., 5/15</a:t>
            </a:r>
            <a:br>
              <a:rPr lang="en-US" sz="1200" dirty="0" smtClean="0">
                <a:latin typeface="Century Gothic" pitchFamily="34" charset="0"/>
              </a:rPr>
            </a:br>
            <a:r>
              <a:rPr lang="en-US" sz="1200" dirty="0" smtClean="0">
                <a:latin typeface="Century Gothic" pitchFamily="34" charset="0"/>
              </a:rPr>
              <a:t>-Continue to look for three real world genres to support chosen career (pamphlets, brochures, articles, college information, interviews, pictures, advertisements, etc.)</a:t>
            </a:r>
            <a:br>
              <a:rPr lang="en-US" sz="1200" dirty="0" smtClean="0">
                <a:latin typeface="Century Gothic" pitchFamily="34" charset="0"/>
              </a:rPr>
            </a:br>
            <a:r>
              <a:rPr lang="en-US" sz="1200" dirty="0" smtClean="0">
                <a:latin typeface="Century Gothic" pitchFamily="34" charset="0"/>
              </a:rPr>
              <a:t>-Career Portfolio due date May 20</a:t>
            </a:r>
            <a:endParaRPr kumimoji="0" lang="en-US" sz="1200"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4572000"/>
            <a:ext cx="7123113" cy="1828800"/>
          </a:xfrm>
        </p:spPr>
        <p:txBody>
          <a:bodyPr>
            <a:noAutofit/>
          </a:bodyPr>
          <a:lstStyle/>
          <a:p>
            <a:r>
              <a:rPr lang="en-US" sz="1900" b="1" i="1" baseline="30000" dirty="0" smtClean="0">
                <a:latin typeface="Century Gothic" pitchFamily="34" charset="0"/>
              </a:rPr>
              <a:t/>
            </a:r>
            <a:br>
              <a:rPr lang="en-US" sz="1900" b="1" i="1" baseline="30000" dirty="0" smtClean="0">
                <a:latin typeface="Century Gothic" pitchFamily="34" charset="0"/>
              </a:rPr>
            </a:br>
            <a:r>
              <a:rPr lang="en-US" sz="1900" b="1" i="1" dirty="0" smtClean="0">
                <a:latin typeface="Century Gothic" pitchFamily="34" charset="0"/>
              </a:rPr>
              <a:t> “It’s a great idea to email weekly discussion topics. I can tell you that I have never seen my daughter read so much until this Volunteer Unit…. I’m an avid reader, and I have tried to interest her in pleasure reading – I think it’s finally happened! Thank you!”  </a:t>
            </a:r>
          </a:p>
          <a:p>
            <a:endParaRPr lang="en-US" sz="1900" b="1" i="1" dirty="0" smtClean="0">
              <a:latin typeface="Century Gothic" pitchFamily="34" charset="0"/>
            </a:endParaRPr>
          </a:p>
          <a:p>
            <a:r>
              <a:rPr lang="en-US" sz="1900" b="1" i="1" dirty="0" smtClean="0">
                <a:latin typeface="Century Gothic" pitchFamily="34" charset="0"/>
              </a:rPr>
              <a:t/>
            </a:r>
            <a:br>
              <a:rPr lang="en-US" sz="1900" b="1" i="1" dirty="0" smtClean="0">
                <a:latin typeface="Century Gothic" pitchFamily="34" charset="0"/>
              </a:rPr>
            </a:br>
            <a:r>
              <a:rPr lang="en-US" sz="1900" b="1" i="1" dirty="0" smtClean="0">
                <a:latin typeface="Century Gothic" pitchFamily="34" charset="0"/>
              </a:rPr>
              <a:t/>
            </a:r>
            <a:br>
              <a:rPr lang="en-US" sz="1900" b="1" i="1" dirty="0" smtClean="0">
                <a:latin typeface="Century Gothic" pitchFamily="34" charset="0"/>
              </a:rPr>
            </a:br>
            <a:endParaRPr lang="en-US" sz="1900" b="1" dirty="0" smtClean="0">
              <a:latin typeface="Century Gothic" pitchFamily="34" charset="0"/>
            </a:endParaRPr>
          </a:p>
          <a:p>
            <a:endParaRPr lang="en-US" sz="1900" b="1" dirty="0">
              <a:latin typeface="Century Gothic" pitchFamily="34" charset="0"/>
            </a:endParaRPr>
          </a:p>
        </p:txBody>
      </p:sp>
      <p:sp>
        <p:nvSpPr>
          <p:cNvPr id="3" name="Title 2"/>
          <p:cNvSpPr>
            <a:spLocks noGrp="1"/>
          </p:cNvSpPr>
          <p:nvPr>
            <p:ph type="title"/>
          </p:nvPr>
        </p:nvSpPr>
        <p:spPr/>
        <p:txBody>
          <a:bodyPr>
            <a:noAutofit/>
          </a:bodyPr>
          <a:lstStyle/>
          <a:p>
            <a:r>
              <a:rPr lang="en-US" sz="2800" b="1" dirty="0" smtClean="0">
                <a:latin typeface="Century Gothic" pitchFamily="34" charset="0"/>
              </a:rPr>
              <a:t>Parent Quotes: Weekly Topics of Discussion</a:t>
            </a:r>
            <a:endParaRPr lang="en-US" sz="2800" dirty="0"/>
          </a:p>
        </p:txBody>
      </p:sp>
      <p:sp>
        <p:nvSpPr>
          <p:cNvPr id="5" name="Text Placeholder 1"/>
          <p:cNvSpPr txBox="1">
            <a:spLocks/>
          </p:cNvSpPr>
          <p:nvPr/>
        </p:nvSpPr>
        <p:spPr>
          <a:xfrm>
            <a:off x="1371600" y="4191000"/>
            <a:ext cx="7123113" cy="1676400"/>
          </a:xfrm>
          <a:prstGeom prst="rect">
            <a:avLst/>
          </a:prstGeom>
        </p:spPr>
        <p:txBody>
          <a:bodyPr vert="horz" anchor="t">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en-US" sz="1400" b="1" i="0" u="none" strike="noStrike" kern="1200" cap="none" spc="0" normalizeH="0" baseline="0" noProof="0" dirty="0">
              <a:ln>
                <a:noFill/>
              </a:ln>
              <a:solidFill>
                <a:schemeClr val="tx2"/>
              </a:solidFill>
              <a:effectLst/>
              <a:uLnTx/>
              <a:uFillTx/>
              <a:latin typeface="Century Gothic" pitchFamily="34" charset="0"/>
              <a:ea typeface="+mn-ea"/>
              <a:cs typeface="+mn-cs"/>
            </a:endParaRPr>
          </a:p>
        </p:txBody>
      </p:sp>
      <p:sp>
        <p:nvSpPr>
          <p:cNvPr id="6" name="Rectangle 5"/>
          <p:cNvSpPr/>
          <p:nvPr/>
        </p:nvSpPr>
        <p:spPr>
          <a:xfrm>
            <a:off x="1371600" y="2895600"/>
            <a:ext cx="7010400" cy="1754326"/>
          </a:xfrm>
          <a:prstGeom prst="rect">
            <a:avLst/>
          </a:prstGeom>
        </p:spPr>
        <p:txBody>
          <a:bodyPr wrap="square">
            <a:spAutoFit/>
          </a:bodyPr>
          <a:lstStyle/>
          <a:p>
            <a:r>
              <a:rPr lang="en-US" b="1" i="1" dirty="0" smtClean="0">
                <a:solidFill>
                  <a:schemeClr val="tx2"/>
                </a:solidFill>
                <a:latin typeface="Century Gothic" pitchFamily="34" charset="0"/>
              </a:rPr>
              <a:t>“Weekly Topics of Discussion allowed Mary to know in advance what is scheduled for the week so she can plan her homework and school activities. It has also provided me the information I feel is necessary to be involved in my child’s education. Not only can I ask her if her work is complete, I feel more connected to what she is learning.”</a:t>
            </a:r>
            <a:endParaRPr lang="en-US" dirty="0" smtClean="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blinds(horizontal)">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blinds(horizontal)">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447800" y="2057400"/>
            <a:ext cx="7467600" cy="2133600"/>
          </a:xfrm>
        </p:spPr>
        <p:txBody>
          <a:bodyPr>
            <a:noAutofit/>
          </a:bodyPr>
          <a:lstStyle/>
          <a:p>
            <a:pPr>
              <a:buClr>
                <a:schemeClr val="accent1">
                  <a:lumMod val="75000"/>
                </a:schemeClr>
              </a:buClr>
              <a:buSzPct val="155000"/>
              <a:buFont typeface="Wingdings" pitchFamily="2" charset="2"/>
              <a:buChar char="§"/>
            </a:pPr>
            <a:r>
              <a:rPr lang="en-US" b="1" dirty="0" smtClean="0">
                <a:latin typeface="Century Gothic" pitchFamily="34" charset="0"/>
              </a:rPr>
              <a:t> The invitation for parents to participate in their child’s education allowed parents to be informed and allowed them to be of more assistance to their children – opened up dialogue at home.</a:t>
            </a:r>
            <a:br>
              <a:rPr lang="en-US" b="1" dirty="0" smtClean="0">
                <a:latin typeface="Century Gothic" pitchFamily="34" charset="0"/>
              </a:rPr>
            </a:br>
            <a:endParaRPr lang="en-US" b="1" dirty="0" smtClean="0">
              <a:latin typeface="Century Gothic" pitchFamily="34" charset="0"/>
            </a:endParaRPr>
          </a:p>
          <a:p>
            <a:pPr>
              <a:buClr>
                <a:schemeClr val="accent1">
                  <a:lumMod val="75000"/>
                </a:schemeClr>
              </a:buClr>
              <a:buSzPct val="155000"/>
              <a:buFont typeface="Wingdings" pitchFamily="2" charset="2"/>
              <a:buChar char="§"/>
            </a:pPr>
            <a:r>
              <a:rPr lang="en-US" b="1" dirty="0" smtClean="0">
                <a:latin typeface="Century Gothic" pitchFamily="34" charset="0"/>
              </a:rPr>
              <a:t> The Topics prompted more emails from parents regarding student progress and information they felt was important for me to know. The Topics were sent to parents each Monday, and this form of communication  fostered our partnership and encouraged their participation.</a:t>
            </a:r>
            <a:endParaRPr lang="en-US" b="1" dirty="0">
              <a:latin typeface="Century Gothic" pitchFamily="34" charset="0"/>
            </a:endParaRPr>
          </a:p>
        </p:txBody>
      </p:sp>
      <p:sp>
        <p:nvSpPr>
          <p:cNvPr id="3" name="Title 2"/>
          <p:cNvSpPr>
            <a:spLocks noGrp="1"/>
          </p:cNvSpPr>
          <p:nvPr>
            <p:ph type="title"/>
          </p:nvPr>
        </p:nvSpPr>
        <p:spPr>
          <a:xfrm>
            <a:off x="1524000" y="152400"/>
            <a:ext cx="7315200" cy="1676400"/>
          </a:xfrm>
        </p:spPr>
        <p:txBody>
          <a:bodyPr>
            <a:noAutofit/>
          </a:bodyPr>
          <a:lstStyle/>
          <a:p>
            <a:r>
              <a:rPr lang="en-US" sz="3200" b="1" dirty="0" smtClean="0">
                <a:latin typeface="Century Gothic" pitchFamily="34" charset="0"/>
              </a:rPr>
              <a:t>How the WEEKLY TOPICS OF DISCUSSION affected students and the parent/ teacher partnerships </a:t>
            </a:r>
            <a:endParaRPr lang="en-US" sz="3200" b="1" dirty="0">
              <a:latin typeface="Century Gothic"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lnSpcReduction="10000"/>
          </a:bodyPr>
          <a:lstStyle/>
          <a:p>
            <a:r>
              <a:rPr lang="en-US" dirty="0" smtClean="0">
                <a:latin typeface="Century Gothic" pitchFamily="34" charset="0"/>
              </a:rPr>
              <a:t>In the next five to seven minutes, I would like you to reflect on how you communicate, why you communicate, and how often you communicate with parents. Then, state why teachers and parents avoid communication.</a:t>
            </a:r>
          </a:p>
          <a:p>
            <a:endParaRPr lang="en-US" dirty="0" smtClean="0">
              <a:latin typeface="Century Gothic" pitchFamily="34" charset="0"/>
            </a:endParaRPr>
          </a:p>
          <a:p>
            <a:r>
              <a:rPr lang="en-US" sz="1800" i="1" dirty="0" smtClean="0">
                <a:latin typeface="Century Gothic" pitchFamily="34" charset="0"/>
              </a:rPr>
              <a:t>* You can do this in the format(s) that suits your thinking or writing style.</a:t>
            </a:r>
            <a:endParaRPr lang="en-US" sz="1800" i="1" dirty="0">
              <a:latin typeface="Century Gothic" pitchFamily="34" charset="0"/>
            </a:endParaRPr>
          </a:p>
        </p:txBody>
      </p:sp>
      <p:sp>
        <p:nvSpPr>
          <p:cNvPr id="3" name="Title 2"/>
          <p:cNvSpPr>
            <a:spLocks noGrp="1"/>
          </p:cNvSpPr>
          <p:nvPr>
            <p:ph type="title"/>
          </p:nvPr>
        </p:nvSpPr>
        <p:spPr/>
        <p:txBody>
          <a:bodyPr/>
          <a:lstStyle/>
          <a:p>
            <a:r>
              <a:rPr lang="en-US" b="1" dirty="0" smtClean="0">
                <a:latin typeface="Century Gothic" pitchFamily="34" charset="0"/>
              </a:rPr>
              <a:t>Writing Time!</a:t>
            </a:r>
            <a:endParaRPr lang="en-US" b="1" dirty="0">
              <a:latin typeface="Century Gothic" pitchFamily="34" charset="0"/>
            </a:endParaRPr>
          </a:p>
        </p:txBody>
      </p:sp>
      <p:pic>
        <p:nvPicPr>
          <p:cNvPr id="5123" name="Picture 3" descr="C:\Users\Denise\AppData\Local\Microsoft\Windows\Temporary Internet Files\Content.IE5\JDA8HBHL\MCj04325790000[1].png"/>
          <p:cNvPicPr>
            <a:picLocks noChangeAspect="1" noChangeArrowheads="1"/>
          </p:cNvPicPr>
          <p:nvPr/>
        </p:nvPicPr>
        <p:blipFill>
          <a:blip r:embed="rId3" cstate="print"/>
          <a:srcRect/>
          <a:stretch>
            <a:fillRect/>
          </a:stretch>
        </p:blipFill>
        <p:spPr bwMode="auto">
          <a:xfrm>
            <a:off x="152400" y="1524000"/>
            <a:ext cx="1066686" cy="1066686"/>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467600" cy="3733800"/>
          </a:xfrm>
        </p:spPr>
        <p:txBody>
          <a:bodyPr>
            <a:noAutofit/>
          </a:bodyPr>
          <a:lstStyle/>
          <a:p>
            <a:r>
              <a:rPr lang="en-US" sz="1600" b="1" i="1" dirty="0" smtClean="0">
                <a:latin typeface="Century Gothic" pitchFamily="34" charset="0"/>
              </a:rPr>
              <a:t>“Our relationship has always been good, but our communication regarding school, schoolwork and his attitudes toward schoolwork has improved. We talk about it and review </a:t>
            </a:r>
            <a:r>
              <a:rPr lang="en-US" sz="1600" b="1" i="1" dirty="0" err="1" smtClean="0">
                <a:latin typeface="Century Gothic" pitchFamily="34" charset="0"/>
              </a:rPr>
              <a:t>Moodle</a:t>
            </a:r>
            <a:r>
              <a:rPr lang="en-US" sz="1600" b="1" i="1" dirty="0" smtClean="0">
                <a:latin typeface="Century Gothic" pitchFamily="34" charset="0"/>
              </a:rPr>
              <a:t> (classroom website) and Pinnacle (online grade book), as well as read the weekly emails together and that enables and encourages discussion…he is more likely to work earlier and with self-motivation when he has reviewed the weekly emails with me as opposed to me having to remind him....”</a:t>
            </a:r>
            <a:r>
              <a:rPr lang="en-US" sz="1600" b="1" dirty="0" smtClean="0">
                <a:latin typeface="Century Gothic" pitchFamily="34" charset="0"/>
              </a:rPr>
              <a:t/>
            </a:r>
            <a:br>
              <a:rPr lang="en-US" sz="1600" b="1" dirty="0" smtClean="0">
                <a:latin typeface="Century Gothic" pitchFamily="34" charset="0"/>
              </a:rPr>
            </a:br>
            <a:r>
              <a:rPr lang="en-US" sz="1600" b="1" dirty="0" smtClean="0">
                <a:latin typeface="Century Gothic" pitchFamily="34" charset="0"/>
              </a:rPr>
              <a:t/>
            </a:r>
            <a:br>
              <a:rPr lang="en-US" sz="1600" b="1" dirty="0" smtClean="0">
                <a:latin typeface="Century Gothic" pitchFamily="34" charset="0"/>
              </a:rPr>
            </a:br>
            <a:r>
              <a:rPr lang="en-US" sz="1600" b="1" i="1" dirty="0" smtClean="0">
                <a:latin typeface="Century Gothic" pitchFamily="34" charset="0"/>
              </a:rPr>
              <a:t>“I think Ellen began to talk to me more specifically about her assignments and projects as she realized that I was privy to the specific areas that were being taught.”</a:t>
            </a:r>
            <a:br>
              <a:rPr lang="en-US" sz="1600" b="1" i="1" dirty="0" smtClean="0">
                <a:latin typeface="Century Gothic" pitchFamily="34" charset="0"/>
              </a:rPr>
            </a:br>
            <a:r>
              <a:rPr lang="en-US" sz="1600" b="1" i="1" dirty="0" smtClean="0">
                <a:latin typeface="Century Gothic" pitchFamily="34" charset="0"/>
              </a:rPr>
              <a:t/>
            </a:r>
            <a:br>
              <a:rPr lang="en-US" sz="1600" b="1" i="1" dirty="0" smtClean="0">
                <a:latin typeface="Century Gothic" pitchFamily="34" charset="0"/>
              </a:rPr>
            </a:br>
            <a:r>
              <a:rPr lang="en-US" sz="1600" b="1" i="1" dirty="0" smtClean="0">
                <a:latin typeface="Century Gothic" pitchFamily="34" charset="0"/>
              </a:rPr>
              <a:t>“It’s nice to know what she is working on and make sure everything is completed on time. It’s also nice to know when something requires more work and effort on her part. As parents it’s great to be in the loop!”</a:t>
            </a:r>
            <a:br>
              <a:rPr lang="en-US" sz="1600" b="1" i="1" dirty="0" smtClean="0">
                <a:latin typeface="Century Gothic" pitchFamily="34" charset="0"/>
              </a:rPr>
            </a:br>
            <a:endParaRPr lang="en-US" sz="1600" b="1" dirty="0">
              <a:latin typeface="Century Gothic" pitchFamily="34" charset="0"/>
            </a:endParaRPr>
          </a:p>
        </p:txBody>
      </p:sp>
      <p:sp>
        <p:nvSpPr>
          <p:cNvPr id="3" name="Title 2"/>
          <p:cNvSpPr>
            <a:spLocks noGrp="1"/>
          </p:cNvSpPr>
          <p:nvPr>
            <p:ph type="title"/>
          </p:nvPr>
        </p:nvSpPr>
        <p:spPr/>
        <p:txBody>
          <a:bodyPr>
            <a:noAutofit/>
          </a:bodyPr>
          <a:lstStyle/>
          <a:p>
            <a:r>
              <a:rPr lang="en-US" sz="2800" b="1" dirty="0" smtClean="0">
                <a:latin typeface="Century Gothic" pitchFamily="34" charset="0"/>
              </a:rPr>
              <a:t>Parent Quotes: Parent/Teacher Partnership</a:t>
            </a:r>
            <a:endParaRPr 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blinds(horizontal)">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 grpI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590800"/>
            <a:ext cx="7467600" cy="4114800"/>
          </a:xfrm>
        </p:spPr>
        <p:txBody>
          <a:bodyPr>
            <a:noAutofit/>
          </a:bodyPr>
          <a:lstStyle/>
          <a:p>
            <a:r>
              <a:rPr lang="en-US" sz="1700" b="1" i="1" dirty="0" smtClean="0">
                <a:latin typeface="Century Gothic" pitchFamily="34" charset="0"/>
              </a:rPr>
              <a:t>“I  do feel that I need to make them (parents) proud and parent/teacher communication does keep me on my toes.”   </a:t>
            </a:r>
            <a:br>
              <a:rPr lang="en-US" sz="1700" b="1" i="1" dirty="0" smtClean="0">
                <a:latin typeface="Century Gothic" pitchFamily="34" charset="0"/>
              </a:rPr>
            </a:br>
            <a:r>
              <a:rPr lang="en-US" sz="1700" b="1" i="1" dirty="0" smtClean="0">
                <a:latin typeface="Century Gothic" pitchFamily="34" charset="0"/>
              </a:rPr>
              <a:t/>
            </a:r>
            <a:br>
              <a:rPr lang="en-US" sz="1700" b="1" i="1" dirty="0" smtClean="0">
                <a:latin typeface="Century Gothic" pitchFamily="34" charset="0"/>
              </a:rPr>
            </a:br>
            <a:r>
              <a:rPr lang="en-US" sz="1700" b="1" i="1" dirty="0" smtClean="0">
                <a:latin typeface="Century Gothic" pitchFamily="34" charset="0"/>
              </a:rPr>
              <a:t>“I like that my parents always want to know what I am doing and that they help me because I like them to be in the knowing of what I do…I like it because if I’m doing well, they’ll congratulate me, but when I’m doing poorly, they’ll help me get better…I really like it when they come to me and tell me good things that I’ve….” </a:t>
            </a:r>
            <a:r>
              <a:rPr lang="en-US" sz="1700" b="1" dirty="0" smtClean="0">
                <a:latin typeface="Century Gothic" pitchFamily="34" charset="0"/>
              </a:rPr>
              <a:t/>
            </a:r>
            <a:br>
              <a:rPr lang="en-US" sz="1700" b="1" dirty="0" smtClean="0">
                <a:latin typeface="Century Gothic" pitchFamily="34" charset="0"/>
              </a:rPr>
            </a:br>
            <a:r>
              <a:rPr lang="en-US" sz="1700" b="1" dirty="0" smtClean="0">
                <a:latin typeface="Century Gothic" pitchFamily="34" charset="0"/>
              </a:rPr>
              <a:t/>
            </a:r>
            <a:br>
              <a:rPr lang="en-US" sz="1700" b="1" dirty="0" smtClean="0">
                <a:latin typeface="Century Gothic" pitchFamily="34" charset="0"/>
              </a:rPr>
            </a:br>
            <a:r>
              <a:rPr lang="en-US" sz="1700" b="1" i="1" dirty="0" smtClean="0">
                <a:latin typeface="Century Gothic" pitchFamily="34" charset="0"/>
              </a:rPr>
              <a:t>“I know if I do good in school, they (parents) will be proud of me, and the communication with my teachers and parents helps keep me focused.”  </a:t>
            </a:r>
            <a:r>
              <a:rPr lang="en-US" sz="1700" b="1" dirty="0" smtClean="0">
                <a:latin typeface="Century Gothic" pitchFamily="34" charset="0"/>
              </a:rPr>
              <a:t/>
            </a:r>
            <a:br>
              <a:rPr lang="en-US" sz="1700" b="1" dirty="0" smtClean="0">
                <a:latin typeface="Century Gothic" pitchFamily="34" charset="0"/>
              </a:rPr>
            </a:br>
            <a:r>
              <a:rPr lang="en-US" sz="1700" b="1" dirty="0" smtClean="0">
                <a:latin typeface="Century Gothic" pitchFamily="34" charset="0"/>
              </a:rPr>
              <a:t/>
            </a:r>
            <a:br>
              <a:rPr lang="en-US" sz="1700" b="1" dirty="0" smtClean="0">
                <a:latin typeface="Century Gothic" pitchFamily="34" charset="0"/>
              </a:rPr>
            </a:br>
            <a:r>
              <a:rPr lang="en-US" sz="1700" b="1" i="1" dirty="0" smtClean="0">
                <a:latin typeface="Century Gothic" pitchFamily="34" charset="0"/>
              </a:rPr>
              <a:t>“I feel if they (parents) no what I am doing, they set expectations for each things and I try to reach those expectations, and try by best.”  </a:t>
            </a:r>
            <a:endParaRPr lang="en-US" sz="1700" b="1" dirty="0">
              <a:latin typeface="Century Gothic" pitchFamily="34" charset="0"/>
            </a:endParaRPr>
          </a:p>
        </p:txBody>
      </p:sp>
      <p:sp>
        <p:nvSpPr>
          <p:cNvPr id="3" name="Title 2"/>
          <p:cNvSpPr>
            <a:spLocks noGrp="1"/>
          </p:cNvSpPr>
          <p:nvPr>
            <p:ph type="title"/>
          </p:nvPr>
        </p:nvSpPr>
        <p:spPr/>
        <p:txBody>
          <a:bodyPr>
            <a:noAutofit/>
          </a:bodyPr>
          <a:lstStyle/>
          <a:p>
            <a:r>
              <a:rPr lang="en-US" sz="2600" b="1" dirty="0" smtClean="0">
                <a:latin typeface="Century Gothic" pitchFamily="34" charset="0"/>
              </a:rPr>
              <a:t>Student Quotes: Parent/Teacher Partnership</a:t>
            </a:r>
            <a:endParaRPr lang="en-US" sz="26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6477000" cy="1143000"/>
          </a:xfrm>
        </p:spPr>
        <p:txBody>
          <a:bodyPr/>
          <a:lstStyle/>
          <a:p>
            <a:r>
              <a:rPr lang="en-US" b="1" dirty="0" smtClean="0">
                <a:latin typeface="Century Gothic" pitchFamily="34" charset="0"/>
              </a:rPr>
              <a:t>In Conclusion…</a:t>
            </a:r>
            <a:endParaRPr lang="en-US" b="1" dirty="0">
              <a:latin typeface="Century Gothic" pitchFamily="34" charset="0"/>
            </a:endParaRPr>
          </a:p>
        </p:txBody>
      </p:sp>
      <p:sp>
        <p:nvSpPr>
          <p:cNvPr id="3" name="Subtitle 2"/>
          <p:cNvSpPr>
            <a:spLocks noGrp="1"/>
          </p:cNvSpPr>
          <p:nvPr>
            <p:ph type="subTitle" idx="1"/>
          </p:nvPr>
        </p:nvSpPr>
        <p:spPr/>
        <p:txBody>
          <a:bodyPr>
            <a:normAutofit fontScale="85000" lnSpcReduction="20000"/>
          </a:bodyPr>
          <a:lstStyle/>
          <a:p>
            <a:r>
              <a:rPr lang="en-US" dirty="0" smtClean="0">
                <a:latin typeface="Century Gothic" pitchFamily="34" charset="0"/>
              </a:rPr>
              <a:t>Please feel free to contact me if you have any questions or wish to obtain any resources.</a:t>
            </a:r>
            <a:endParaRPr lang="en-US" dirty="0">
              <a:latin typeface="Century Gothic" pitchFamily="34" charset="0"/>
            </a:endParaRPr>
          </a:p>
        </p:txBody>
      </p:sp>
      <p:sp>
        <p:nvSpPr>
          <p:cNvPr id="5" name="TextBox 4"/>
          <p:cNvSpPr txBox="1"/>
          <p:nvPr/>
        </p:nvSpPr>
        <p:spPr>
          <a:xfrm>
            <a:off x="914400" y="1219200"/>
            <a:ext cx="8229600" cy="5447645"/>
          </a:xfrm>
          <a:prstGeom prst="rect">
            <a:avLst/>
          </a:prstGeom>
          <a:noFill/>
        </p:spPr>
        <p:txBody>
          <a:bodyPr wrap="square" rtlCol="0">
            <a:spAutoFit/>
          </a:bodyPr>
          <a:lstStyle/>
          <a:p>
            <a:pPr>
              <a:buSzPct val="121000"/>
              <a:buFont typeface="Arial" pitchFamily="34" charset="0"/>
              <a:buChar char="•"/>
            </a:pPr>
            <a:r>
              <a:rPr lang="en-US" sz="2000" b="1" dirty="0" smtClean="0">
                <a:latin typeface="Century Gothic" pitchFamily="34" charset="0"/>
              </a:rPr>
              <a:t> Create communication strategies that work for you.</a:t>
            </a:r>
            <a:br>
              <a:rPr lang="en-US" sz="2000" b="1" dirty="0" smtClean="0">
                <a:latin typeface="Century Gothic" pitchFamily="34" charset="0"/>
              </a:rPr>
            </a:br>
            <a:endParaRPr lang="en-US" sz="2000" b="1" dirty="0" smtClean="0">
              <a:latin typeface="Century Gothic" pitchFamily="34" charset="0"/>
            </a:endParaRPr>
          </a:p>
          <a:p>
            <a:pPr>
              <a:buSzPct val="121000"/>
              <a:buFont typeface="Arial" pitchFamily="34" charset="0"/>
              <a:buChar char="•"/>
            </a:pPr>
            <a:r>
              <a:rPr lang="en-US" sz="2000" b="1" dirty="0" smtClean="0">
                <a:latin typeface="Century Gothic" pitchFamily="34" charset="0"/>
              </a:rPr>
              <a:t> Use a variety of communication strategies.</a:t>
            </a:r>
            <a:br>
              <a:rPr lang="en-US" sz="2000" b="1" dirty="0" smtClean="0">
                <a:latin typeface="Century Gothic" pitchFamily="34" charset="0"/>
              </a:rPr>
            </a:br>
            <a:endParaRPr lang="en-US" sz="2000" b="1" dirty="0" smtClean="0">
              <a:latin typeface="Century Gothic" pitchFamily="34" charset="0"/>
            </a:endParaRPr>
          </a:p>
          <a:p>
            <a:pPr>
              <a:buSzPct val="121000"/>
              <a:buFont typeface="Arial" pitchFamily="34" charset="0"/>
              <a:buChar char="•"/>
            </a:pPr>
            <a:r>
              <a:rPr lang="en-US" sz="2000" b="1" dirty="0" smtClean="0">
                <a:latin typeface="Century Gothic" pitchFamily="34" charset="0"/>
              </a:rPr>
              <a:t> Be consistent, honest, and constructive.</a:t>
            </a:r>
            <a:br>
              <a:rPr lang="en-US" sz="2000" b="1" dirty="0" smtClean="0">
                <a:latin typeface="Century Gothic" pitchFamily="34" charset="0"/>
              </a:rPr>
            </a:br>
            <a:endParaRPr lang="en-US" sz="2000" b="1" dirty="0" smtClean="0">
              <a:latin typeface="Century Gothic" pitchFamily="34" charset="0"/>
            </a:endParaRPr>
          </a:p>
          <a:p>
            <a:pPr>
              <a:buSzPct val="121000"/>
              <a:buFont typeface="Arial" pitchFamily="34" charset="0"/>
              <a:buChar char="•"/>
            </a:pPr>
            <a:r>
              <a:rPr lang="en-US" sz="2000" b="1" dirty="0" smtClean="0">
                <a:latin typeface="Century Gothic" pitchFamily="34" charset="0"/>
              </a:rPr>
              <a:t> Teachers, parents, and students benefit from the creation of the parent/teacher partnerships and the dialogue that occurs: </a:t>
            </a:r>
            <a:br>
              <a:rPr lang="en-US" sz="2000" b="1" dirty="0" smtClean="0">
                <a:latin typeface="Century Gothic" pitchFamily="34" charset="0"/>
              </a:rPr>
            </a:br>
            <a:r>
              <a:rPr lang="en-US" sz="2000" b="1" dirty="0" smtClean="0">
                <a:latin typeface="Century Gothic" pitchFamily="34" charset="0"/>
              </a:rPr>
              <a:t>    - grades increase and motivation rises</a:t>
            </a:r>
            <a:r>
              <a:rPr lang="en-US" sz="800" b="1" dirty="0" smtClean="0">
                <a:latin typeface="Century Gothic" pitchFamily="34" charset="0"/>
              </a:rPr>
              <a:t/>
            </a:r>
            <a:br>
              <a:rPr lang="en-US" sz="800" b="1" dirty="0" smtClean="0">
                <a:latin typeface="Century Gothic" pitchFamily="34" charset="0"/>
              </a:rPr>
            </a:br>
            <a:r>
              <a:rPr lang="en-US" sz="800" b="1" dirty="0" smtClean="0">
                <a:latin typeface="Century Gothic" pitchFamily="34" charset="0"/>
              </a:rPr>
              <a:t/>
            </a:r>
            <a:br>
              <a:rPr lang="en-US" sz="800" b="1" dirty="0" smtClean="0">
                <a:latin typeface="Century Gothic" pitchFamily="34" charset="0"/>
              </a:rPr>
            </a:br>
            <a:r>
              <a:rPr lang="en-US" sz="800" b="1" dirty="0" smtClean="0">
                <a:latin typeface="Century Gothic" pitchFamily="34" charset="0"/>
              </a:rPr>
              <a:t>          </a:t>
            </a:r>
            <a:r>
              <a:rPr lang="en-US" sz="2000" b="1" dirty="0" smtClean="0">
                <a:latin typeface="Century Gothic" pitchFamily="34" charset="0"/>
              </a:rPr>
              <a:t>- there is a greater sense of community</a:t>
            </a:r>
            <a:r>
              <a:rPr lang="en-US" sz="800" b="1" dirty="0" smtClean="0">
                <a:latin typeface="Century Gothic" pitchFamily="34" charset="0"/>
              </a:rPr>
              <a:t/>
            </a:r>
            <a:br>
              <a:rPr lang="en-US" sz="800" b="1" dirty="0" smtClean="0">
                <a:latin typeface="Century Gothic" pitchFamily="34" charset="0"/>
              </a:rPr>
            </a:br>
            <a:r>
              <a:rPr lang="en-US" sz="800" b="1" dirty="0" smtClean="0">
                <a:latin typeface="Century Gothic" pitchFamily="34" charset="0"/>
              </a:rPr>
              <a:t>    </a:t>
            </a:r>
            <a:br>
              <a:rPr lang="en-US" sz="800" b="1" dirty="0" smtClean="0">
                <a:latin typeface="Century Gothic" pitchFamily="34" charset="0"/>
              </a:rPr>
            </a:br>
            <a:r>
              <a:rPr lang="en-US" sz="800" b="1" dirty="0" smtClean="0">
                <a:latin typeface="Century Gothic" pitchFamily="34" charset="0"/>
              </a:rPr>
              <a:t>          </a:t>
            </a:r>
            <a:r>
              <a:rPr lang="en-US" sz="2000" b="1" dirty="0" smtClean="0">
                <a:latin typeface="Century Gothic" pitchFamily="34" charset="0"/>
              </a:rPr>
              <a:t>- a true connection is established between teacher and parent   </a:t>
            </a:r>
          </a:p>
          <a:p>
            <a:pPr>
              <a:buSzPct val="121000"/>
            </a:pPr>
            <a:r>
              <a:rPr lang="en-US" sz="2000" b="1" dirty="0" smtClean="0">
                <a:latin typeface="Century Gothic" pitchFamily="34" charset="0"/>
              </a:rPr>
              <a:t>      and at times the connection between parent and child </a:t>
            </a:r>
          </a:p>
          <a:p>
            <a:pPr>
              <a:buSzPct val="121000"/>
            </a:pPr>
            <a:r>
              <a:rPr lang="en-US" sz="2000" b="1" dirty="0" smtClean="0">
                <a:latin typeface="Century Gothic" pitchFamily="34" charset="0"/>
              </a:rPr>
              <a:t>      improves</a:t>
            </a:r>
            <a:r>
              <a:rPr lang="en-US" sz="2000" b="1" dirty="0" smtClean="0"/>
              <a:t/>
            </a:r>
            <a:br>
              <a:rPr lang="en-US" sz="2000" b="1" dirty="0" smtClean="0"/>
            </a:br>
            <a:r>
              <a:rPr lang="en-US" sz="2000" b="1" dirty="0" smtClean="0"/>
              <a:t/>
            </a:r>
            <a:br>
              <a:rPr lang="en-US" sz="2000" b="1" dirty="0" smtClean="0"/>
            </a:br>
            <a:endParaRPr lang="en-US" sz="2000" b="1" dirty="0" smtClean="0"/>
          </a:p>
          <a:p>
            <a:r>
              <a:rPr lang="en-US" sz="2000" b="1" dirty="0" smtClean="0"/>
              <a:t> </a:t>
            </a:r>
            <a:endParaRPr lang="en-US" sz="2000" b="1" dirty="0"/>
          </a:p>
        </p:txBody>
      </p:sp>
      <p:pic>
        <p:nvPicPr>
          <p:cNvPr id="6" name="Picture 2"/>
          <p:cNvPicPr>
            <a:picLocks noChangeAspect="1" noChangeArrowheads="1"/>
          </p:cNvPicPr>
          <p:nvPr/>
        </p:nvPicPr>
        <p:blipFill>
          <a:blip r:embed="rId3" cstate="print"/>
          <a:srcRect/>
          <a:stretch>
            <a:fillRect/>
          </a:stretch>
        </p:blipFill>
        <p:spPr bwMode="auto">
          <a:xfrm>
            <a:off x="152400" y="5547296"/>
            <a:ext cx="1905000" cy="1082103"/>
          </a:xfrm>
          <a:prstGeom prst="rect">
            <a:avLst/>
          </a:prstGeom>
          <a:noFill/>
          <a:ln w="12700">
            <a:solidFill>
              <a:srgbClr val="000000"/>
            </a:solid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315200" cy="3657600"/>
          </a:xfrm>
        </p:spPr>
        <p:txBody>
          <a:bodyPr>
            <a:normAutofit lnSpcReduction="10000"/>
          </a:bodyPr>
          <a:lstStyle/>
          <a:p>
            <a:pPr>
              <a:buSzPct val="91000"/>
              <a:buFont typeface="Wingdings" pitchFamily="2" charset="2"/>
              <a:buChar char="§"/>
            </a:pPr>
            <a:r>
              <a:rPr lang="en-US" sz="2000" b="1" dirty="0" smtClean="0">
                <a:latin typeface="Century Gothic" pitchFamily="34" charset="0"/>
              </a:rPr>
              <a:t> During the first two years of teaching, I struggled and avoided parents all together  </a:t>
            </a:r>
            <a:r>
              <a:rPr lang="en-US" sz="1800" dirty="0" smtClean="0">
                <a:latin typeface="Century Gothic" pitchFamily="34" charset="0"/>
              </a:rPr>
              <a:t>- Tom and his behavior referral</a:t>
            </a:r>
            <a:br>
              <a:rPr lang="en-US" sz="1800" dirty="0" smtClean="0">
                <a:latin typeface="Century Gothic" pitchFamily="34" charset="0"/>
              </a:rPr>
            </a:br>
            <a:endParaRPr lang="en-US" sz="1800" dirty="0" smtClean="0">
              <a:latin typeface="Century Gothic" pitchFamily="34" charset="0"/>
            </a:endParaRPr>
          </a:p>
          <a:p>
            <a:pPr>
              <a:buSzPct val="91000"/>
              <a:buFont typeface="Wingdings" pitchFamily="2" charset="2"/>
              <a:buChar char="§"/>
            </a:pPr>
            <a:r>
              <a:rPr lang="en-US" sz="2000" b="1" dirty="0" smtClean="0">
                <a:latin typeface="Century Gothic" pitchFamily="34" charset="0"/>
              </a:rPr>
              <a:t> Fear and anxiety grew – regardless of what occurred in my room, I made </a:t>
            </a:r>
            <a:r>
              <a:rPr lang="en-US" sz="2000" b="1" u="sng" dirty="0" smtClean="0">
                <a:latin typeface="Century Gothic" pitchFamily="34" charset="0"/>
              </a:rPr>
              <a:t>NO</a:t>
            </a:r>
            <a:r>
              <a:rPr lang="en-US" sz="2000" b="1" dirty="0" smtClean="0">
                <a:latin typeface="Century Gothic" pitchFamily="34" charset="0"/>
              </a:rPr>
              <a:t> contact</a:t>
            </a:r>
            <a:br>
              <a:rPr lang="en-US" sz="2000" b="1" dirty="0" smtClean="0">
                <a:latin typeface="Century Gothic" pitchFamily="34" charset="0"/>
              </a:rPr>
            </a:br>
            <a:endParaRPr lang="en-US" sz="2000" b="1" dirty="0" smtClean="0">
              <a:latin typeface="Century Gothic" pitchFamily="34" charset="0"/>
            </a:endParaRPr>
          </a:p>
          <a:p>
            <a:pPr>
              <a:buSzPct val="91000"/>
              <a:buFont typeface="Wingdings" pitchFamily="2" charset="2"/>
              <a:buChar char="§"/>
            </a:pPr>
            <a:r>
              <a:rPr lang="en-US" sz="2000" b="1" dirty="0" smtClean="0">
                <a:latin typeface="Century Gothic" pitchFamily="34" charset="0"/>
              </a:rPr>
              <a:t> I created a wall to protect myself, but in the end it hurt me, parents, and students (all relationships broke down)</a:t>
            </a:r>
          </a:p>
          <a:p>
            <a:pPr lvl="1">
              <a:buFontTx/>
              <a:buChar char="-"/>
            </a:pPr>
            <a:r>
              <a:rPr lang="en-US" dirty="0" smtClean="0">
                <a:solidFill>
                  <a:schemeClr val="tx2"/>
                </a:solidFill>
                <a:latin typeface="Century Gothic" pitchFamily="34" charset="0"/>
              </a:rPr>
              <a:t>Students were not given the appropriate amount of support at home because parents were not well informed, nor were they given the ability to participate in their child’s education.</a:t>
            </a:r>
          </a:p>
          <a:p>
            <a:pPr>
              <a:buFontTx/>
              <a:buChar char="-"/>
            </a:pPr>
            <a:endParaRPr lang="en-US" sz="2000" dirty="0" smtClean="0">
              <a:latin typeface="Century Gothic" pitchFamily="34" charset="0"/>
            </a:endParaRPr>
          </a:p>
          <a:p>
            <a:pPr>
              <a:buFontTx/>
              <a:buChar char="-"/>
            </a:pPr>
            <a:endParaRPr lang="en-US" sz="2000" dirty="0">
              <a:latin typeface="Century Gothic" pitchFamily="34" charset="0"/>
            </a:endParaRPr>
          </a:p>
        </p:txBody>
      </p:sp>
      <p:sp>
        <p:nvSpPr>
          <p:cNvPr id="3" name="Title 2"/>
          <p:cNvSpPr>
            <a:spLocks noGrp="1"/>
          </p:cNvSpPr>
          <p:nvPr>
            <p:ph type="title"/>
          </p:nvPr>
        </p:nvSpPr>
        <p:spPr/>
        <p:txBody>
          <a:bodyPr>
            <a:normAutofit/>
          </a:bodyPr>
          <a:lstStyle/>
          <a:p>
            <a:r>
              <a:rPr lang="en-US" sz="3200" b="1" dirty="0" smtClean="0">
                <a:latin typeface="Century Gothic" pitchFamily="34" charset="0"/>
              </a:rPr>
              <a:t>Personal Experiences and Growth</a:t>
            </a:r>
            <a:endParaRPr lang="en-US" sz="3200" b="1" dirty="0">
              <a:latin typeface="Century Gothic"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
          </p:nvPr>
        </p:nvSpPr>
        <p:spPr/>
        <p:txBody>
          <a:bodyPr>
            <a:normAutofit fontScale="40000" lnSpcReduction="20000"/>
          </a:bodyPr>
          <a:lstStyle/>
          <a:p>
            <a:r>
              <a:rPr lang="en-US" sz="3200" dirty="0" smtClean="0">
                <a:latin typeface="Century Gothic" pitchFamily="34" charset="0"/>
              </a:rPr>
              <a:t>don’t know how to communicate (mode or language)</a:t>
            </a:r>
            <a:br>
              <a:rPr lang="en-US" sz="3200" dirty="0" smtClean="0">
                <a:latin typeface="Century Gothic" pitchFamily="34" charset="0"/>
              </a:rPr>
            </a:br>
            <a:endParaRPr lang="en-US" sz="3200" dirty="0" smtClean="0">
              <a:latin typeface="Century Gothic" pitchFamily="34" charset="0"/>
            </a:endParaRPr>
          </a:p>
          <a:p>
            <a:r>
              <a:rPr lang="en-US" sz="3200" dirty="0" smtClean="0">
                <a:latin typeface="Century Gothic" pitchFamily="34" charset="0"/>
              </a:rPr>
              <a:t>don’t understand their role in your classroom or their student’s education</a:t>
            </a:r>
            <a:br>
              <a:rPr lang="en-US" sz="3200" dirty="0" smtClean="0">
                <a:latin typeface="Century Gothic" pitchFamily="34" charset="0"/>
              </a:rPr>
            </a:br>
            <a:endParaRPr lang="en-US" sz="3200" dirty="0" smtClean="0">
              <a:latin typeface="Century Gothic" pitchFamily="34" charset="0"/>
            </a:endParaRPr>
          </a:p>
          <a:p>
            <a:r>
              <a:rPr lang="en-US" sz="3200" dirty="0" smtClean="0">
                <a:latin typeface="Century Gothic" pitchFamily="34" charset="0"/>
              </a:rPr>
              <a:t>feel teachers only communicate if there is a concern or something negative to express</a:t>
            </a:r>
            <a:br>
              <a:rPr lang="en-US" sz="3200" dirty="0" smtClean="0">
                <a:latin typeface="Century Gothic" pitchFamily="34" charset="0"/>
              </a:rPr>
            </a:br>
            <a:endParaRPr lang="en-US" sz="3200" dirty="0" smtClean="0">
              <a:latin typeface="Century Gothic" pitchFamily="34" charset="0"/>
            </a:endParaRPr>
          </a:p>
          <a:p>
            <a:r>
              <a:rPr lang="en-US" sz="3200" dirty="0" smtClean="0">
                <a:latin typeface="Century Gothic" pitchFamily="34" charset="0"/>
              </a:rPr>
              <a:t>don’t want to be judged or criticized by teachers for how their child acts or decisions they make</a:t>
            </a:r>
            <a:br>
              <a:rPr lang="en-US" sz="3200" dirty="0" smtClean="0">
                <a:latin typeface="Century Gothic" pitchFamily="34" charset="0"/>
              </a:rPr>
            </a:br>
            <a:endParaRPr lang="en-US" sz="3200" dirty="0" smtClean="0">
              <a:latin typeface="Century Gothic" pitchFamily="34" charset="0"/>
            </a:endParaRPr>
          </a:p>
          <a:p>
            <a:r>
              <a:rPr lang="en-US" sz="3200" dirty="0" smtClean="0">
                <a:latin typeface="Century Gothic" pitchFamily="34" charset="0"/>
              </a:rPr>
              <a:t>have had negative past experiences with teachers (in their youth or in their child’s education) – don’t want to be a bother</a:t>
            </a:r>
            <a:br>
              <a:rPr lang="en-US" sz="3200" dirty="0" smtClean="0">
                <a:latin typeface="Century Gothic" pitchFamily="34" charset="0"/>
              </a:rPr>
            </a:br>
            <a:endParaRPr lang="en-US" sz="3200" dirty="0" smtClean="0">
              <a:latin typeface="Century Gothic" pitchFamily="34" charset="0"/>
            </a:endParaRPr>
          </a:p>
          <a:p>
            <a:r>
              <a:rPr lang="en-US" sz="3200" dirty="0" smtClean="0">
                <a:latin typeface="Century Gothic" pitchFamily="34" charset="0"/>
              </a:rPr>
              <a:t>believe life is too busy</a:t>
            </a:r>
            <a:endParaRPr lang="en-US" dirty="0"/>
          </a:p>
        </p:txBody>
      </p:sp>
      <p:sp>
        <p:nvSpPr>
          <p:cNvPr id="4" name="Content Placeholder 3"/>
          <p:cNvSpPr>
            <a:spLocks noGrp="1"/>
          </p:cNvSpPr>
          <p:nvPr>
            <p:ph sz="quarter" idx="4"/>
          </p:nvPr>
        </p:nvSpPr>
        <p:spPr>
          <a:xfrm>
            <a:off x="4800600" y="2438400"/>
            <a:ext cx="3886200" cy="3810000"/>
          </a:xfrm>
        </p:spPr>
        <p:txBody>
          <a:bodyPr>
            <a:normAutofit fontScale="47500" lnSpcReduction="20000"/>
          </a:bodyPr>
          <a:lstStyle/>
          <a:p>
            <a:r>
              <a:rPr lang="en-US" dirty="0" smtClean="0">
                <a:latin typeface="Century Gothic" pitchFamily="34" charset="0"/>
              </a:rPr>
              <a:t>don’t know how to communicate (mode or language)</a:t>
            </a:r>
            <a:br>
              <a:rPr lang="en-US" dirty="0" smtClean="0">
                <a:latin typeface="Century Gothic" pitchFamily="34" charset="0"/>
              </a:rPr>
            </a:br>
            <a:endParaRPr lang="en-US" dirty="0" smtClean="0">
              <a:latin typeface="Century Gothic" pitchFamily="34" charset="0"/>
            </a:endParaRPr>
          </a:p>
          <a:p>
            <a:r>
              <a:rPr lang="en-US" dirty="0" smtClean="0">
                <a:latin typeface="Century Gothic" pitchFamily="34" charset="0"/>
              </a:rPr>
              <a:t>don’t see the benefit of having parents and teachers working together to help students achieve</a:t>
            </a:r>
          </a:p>
          <a:p>
            <a:r>
              <a:rPr lang="en-US" dirty="0" smtClean="0">
                <a:latin typeface="Century Gothic" pitchFamily="34" charset="0"/>
              </a:rPr>
              <a:t>feel they should only communicate if there is a concern or something negative to express</a:t>
            </a:r>
          </a:p>
          <a:p>
            <a:r>
              <a:rPr lang="en-US" dirty="0" smtClean="0">
                <a:latin typeface="Century Gothic" pitchFamily="34" charset="0"/>
              </a:rPr>
              <a:t>don’t want parents to criticize their practices and abilities, nor do they want to be questioned</a:t>
            </a:r>
            <a:br>
              <a:rPr lang="en-US" dirty="0" smtClean="0">
                <a:latin typeface="Century Gothic" pitchFamily="34" charset="0"/>
              </a:rPr>
            </a:br>
            <a:endParaRPr lang="en-US" dirty="0" smtClean="0">
              <a:latin typeface="Century Gothic" pitchFamily="34" charset="0"/>
            </a:endParaRPr>
          </a:p>
          <a:p>
            <a:r>
              <a:rPr lang="en-US" dirty="0" smtClean="0">
                <a:latin typeface="Century Gothic" pitchFamily="34" charset="0"/>
              </a:rPr>
              <a:t>have had negative past experiences with parents </a:t>
            </a:r>
            <a:br>
              <a:rPr lang="en-US" dirty="0" smtClean="0">
                <a:latin typeface="Century Gothic" pitchFamily="34" charset="0"/>
              </a:rPr>
            </a:br>
            <a:endParaRPr lang="en-US" dirty="0" smtClean="0">
              <a:latin typeface="Century Gothic" pitchFamily="34" charset="0"/>
            </a:endParaRPr>
          </a:p>
          <a:p>
            <a:r>
              <a:rPr lang="en-US" dirty="0" smtClean="0">
                <a:latin typeface="Century Gothic" pitchFamily="34" charset="0"/>
              </a:rPr>
              <a:t>feel there isn’t enough time in the work day</a:t>
            </a:r>
            <a:endParaRPr lang="en-US" dirty="0">
              <a:latin typeface="Century Gothic" pitchFamily="34" charset="0"/>
            </a:endParaRPr>
          </a:p>
        </p:txBody>
      </p:sp>
      <p:sp>
        <p:nvSpPr>
          <p:cNvPr id="5" name="Text Placeholder 4"/>
          <p:cNvSpPr>
            <a:spLocks noGrp="1"/>
          </p:cNvSpPr>
          <p:nvPr>
            <p:ph type="body" sz="quarter" idx="1"/>
          </p:nvPr>
        </p:nvSpPr>
        <p:spPr/>
        <p:txBody>
          <a:bodyPr>
            <a:normAutofit fontScale="92500" lnSpcReduction="10000"/>
          </a:bodyPr>
          <a:lstStyle/>
          <a:p>
            <a:r>
              <a:rPr lang="en-US" i="1" dirty="0" smtClean="0">
                <a:latin typeface="Century Gothic" pitchFamily="34" charset="0"/>
              </a:rPr>
              <a:t>Parents avoid communicating with teachers because they…</a:t>
            </a:r>
            <a:endParaRPr lang="en-US" dirty="0"/>
          </a:p>
        </p:txBody>
      </p:sp>
      <p:sp>
        <p:nvSpPr>
          <p:cNvPr id="6" name="Text Placeholder 5"/>
          <p:cNvSpPr>
            <a:spLocks noGrp="1"/>
          </p:cNvSpPr>
          <p:nvPr>
            <p:ph type="body" sz="quarter" idx="3"/>
          </p:nvPr>
        </p:nvSpPr>
        <p:spPr/>
        <p:txBody>
          <a:bodyPr>
            <a:normAutofit fontScale="85000" lnSpcReduction="10000"/>
          </a:bodyPr>
          <a:lstStyle/>
          <a:p>
            <a:r>
              <a:rPr lang="en-US" dirty="0" smtClean="0">
                <a:latin typeface="Century Gothic" pitchFamily="34" charset="0"/>
              </a:rPr>
              <a:t>Teachers avoid communicating with parents because they…</a:t>
            </a:r>
            <a:endParaRPr lang="en-US" dirty="0"/>
          </a:p>
        </p:txBody>
      </p:sp>
      <p:sp>
        <p:nvSpPr>
          <p:cNvPr id="7" name="Title 1"/>
          <p:cNvSpPr>
            <a:spLocks noGrp="1"/>
          </p:cNvSpPr>
          <p:nvPr>
            <p:ph type="title"/>
          </p:nvPr>
        </p:nvSpPr>
        <p:spPr/>
        <p:txBody>
          <a:bodyPr>
            <a:noAutofit/>
          </a:bodyPr>
          <a:lstStyle/>
          <a:p>
            <a:r>
              <a:rPr lang="en-US" sz="3600" b="1" dirty="0" smtClean="0">
                <a:latin typeface="Century Gothic" pitchFamily="34" charset="0"/>
              </a:rPr>
              <a:t>Why is communication avoided?</a:t>
            </a:r>
            <a:endParaRPr lang="en-US" sz="3600" b="1" dirty="0">
              <a:latin typeface="Century Gothic"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entury Gothic" pitchFamily="34" charset="0"/>
              </a:rPr>
              <a:t>Do parents want more? YES!</a:t>
            </a:r>
            <a:endParaRPr lang="en-US" b="1" dirty="0">
              <a:latin typeface="Century Gothic" pitchFamily="34" charset="0"/>
            </a:endParaRPr>
          </a:p>
        </p:txBody>
      </p:sp>
      <p:sp>
        <p:nvSpPr>
          <p:cNvPr id="3" name="Content Placeholder 2"/>
          <p:cNvSpPr>
            <a:spLocks noGrp="1"/>
          </p:cNvSpPr>
          <p:nvPr>
            <p:ph sz="quarter" idx="1"/>
          </p:nvPr>
        </p:nvSpPr>
        <p:spPr/>
        <p:txBody>
          <a:bodyPr>
            <a:noAutofit/>
          </a:bodyPr>
          <a:lstStyle/>
          <a:p>
            <a:r>
              <a:rPr lang="en-US" sz="1800" b="1" dirty="0" smtClean="0">
                <a:latin typeface="Century Gothic" pitchFamily="34" charset="0"/>
              </a:rPr>
              <a:t>Question: Do you feel teachers should communicate with parents on a consistent basis? Why or why not?</a:t>
            </a:r>
          </a:p>
          <a:p>
            <a:pPr marL="0">
              <a:buNone/>
            </a:pPr>
            <a:r>
              <a:rPr lang="en-US" sz="1500" i="1" dirty="0" smtClean="0">
                <a:latin typeface="Century Gothic" pitchFamily="34" charset="0"/>
              </a:rPr>
              <a:t/>
            </a:r>
            <a:br>
              <a:rPr lang="en-US" sz="1500" i="1" dirty="0" smtClean="0">
                <a:latin typeface="Century Gothic" pitchFamily="34" charset="0"/>
              </a:rPr>
            </a:br>
            <a:r>
              <a:rPr lang="en-US" sz="1500" i="1" dirty="0" smtClean="0">
                <a:latin typeface="Century Gothic" pitchFamily="34" charset="0"/>
              </a:rPr>
              <a:t>“Yes, even more so at the middle school level. This is a time when children communicate less with their parents. A simple short newsletter/email as to what is going on in the class provides parents with valuable information.”</a:t>
            </a:r>
            <a:br>
              <a:rPr lang="en-US" sz="1500" i="1" dirty="0" smtClean="0">
                <a:latin typeface="Century Gothic" pitchFamily="34" charset="0"/>
              </a:rPr>
            </a:br>
            <a:r>
              <a:rPr lang="en-US" sz="1500" i="1" dirty="0" smtClean="0">
                <a:latin typeface="Century Gothic" pitchFamily="34" charset="0"/>
              </a:rPr>
              <a:t/>
            </a:r>
            <a:br>
              <a:rPr lang="en-US" sz="1500" i="1" dirty="0" smtClean="0">
                <a:latin typeface="Century Gothic" pitchFamily="34" charset="0"/>
              </a:rPr>
            </a:br>
            <a:r>
              <a:rPr lang="en-US" sz="1500" i="1" dirty="0" smtClean="0">
                <a:latin typeface="Century Gothic" pitchFamily="34" charset="0"/>
              </a:rPr>
              <a:t>“With some teachers there is NO communication except for a few words at grading time. Don’t get me wrong, I’m happy to see those words, but I don’t feel connected.”</a:t>
            </a:r>
            <a:br>
              <a:rPr lang="en-US" sz="1500" i="1" dirty="0" smtClean="0">
                <a:latin typeface="Century Gothic" pitchFamily="34" charset="0"/>
              </a:rPr>
            </a:br>
            <a:r>
              <a:rPr lang="en-US" sz="1500" i="1" dirty="0" smtClean="0">
                <a:latin typeface="Century Gothic" pitchFamily="34" charset="0"/>
              </a:rPr>
              <a:t/>
            </a:r>
            <a:br>
              <a:rPr lang="en-US" sz="1500" i="1" dirty="0" smtClean="0">
                <a:latin typeface="Century Gothic" pitchFamily="34" charset="0"/>
              </a:rPr>
            </a:br>
            <a:r>
              <a:rPr lang="en-US" sz="1500" i="1" dirty="0" smtClean="0">
                <a:latin typeface="Century Gothic" pitchFamily="34" charset="0"/>
              </a:rPr>
              <a:t>“I think so. From the student you usually get ‘fine’ when asking how things are going! I really have no clue what is going on in other classes…”</a:t>
            </a:r>
            <a:br>
              <a:rPr lang="en-US" sz="1500" i="1" dirty="0" smtClean="0">
                <a:latin typeface="Century Gothic" pitchFamily="34" charset="0"/>
              </a:rPr>
            </a:br>
            <a:r>
              <a:rPr lang="en-US" sz="1500" i="1" dirty="0" smtClean="0">
                <a:latin typeface="Century Gothic" pitchFamily="34" charset="0"/>
              </a:rPr>
              <a:t/>
            </a:r>
            <a:br>
              <a:rPr lang="en-US" sz="1500" i="1" dirty="0" smtClean="0">
                <a:latin typeface="Century Gothic" pitchFamily="34" charset="0"/>
              </a:rPr>
            </a:br>
            <a:r>
              <a:rPr lang="en-US" sz="1500" i="1" dirty="0" smtClean="0">
                <a:latin typeface="Century Gothic" pitchFamily="34" charset="0"/>
              </a:rPr>
              <a:t>“Yes, I feel teachers should communication on a more consistent basis. Sometimes Jimmy cannot remember guidelines, assignments, or due dates and it would be nice to have them easily accessible.”</a:t>
            </a:r>
            <a:br>
              <a:rPr lang="en-US" sz="1500" i="1" dirty="0" smtClean="0">
                <a:latin typeface="Century Gothic" pitchFamily="34" charset="0"/>
              </a:rPr>
            </a:br>
            <a:r>
              <a:rPr lang="en-US" sz="1500" i="1" dirty="0" smtClean="0">
                <a:latin typeface="Century Gothic" pitchFamily="34" charset="0"/>
              </a:rPr>
              <a:t/>
            </a:r>
            <a:br>
              <a:rPr lang="en-US" sz="1500" i="1" dirty="0" smtClean="0">
                <a:latin typeface="Century Gothic" pitchFamily="34" charset="0"/>
              </a:rPr>
            </a:br>
            <a:r>
              <a:rPr lang="en-US" sz="1500" i="1" dirty="0" smtClean="0">
                <a:latin typeface="Century Gothic" pitchFamily="34" charset="0"/>
              </a:rPr>
              <a:t>“Yes – the information each week is helpful – It is Sara’s responsibility to stay on task however it’s nice to know the direction she is to follow.”</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Century Gothic" pitchFamily="34" charset="0"/>
              </a:rPr>
              <a:t>Strategy: Positive Communication</a:t>
            </a:r>
            <a:endParaRPr lang="en-US" sz="3600" b="1" dirty="0">
              <a:latin typeface="Century Gothic" pitchFamily="34" charset="0"/>
            </a:endParaRPr>
          </a:p>
        </p:txBody>
      </p:sp>
      <p:sp>
        <p:nvSpPr>
          <p:cNvPr id="3" name="Text Placeholder 2"/>
          <p:cNvSpPr>
            <a:spLocks noGrp="1"/>
          </p:cNvSpPr>
          <p:nvPr>
            <p:ph type="body" idx="2"/>
          </p:nvPr>
        </p:nvSpPr>
        <p:spPr>
          <a:xfrm>
            <a:off x="609600" y="1752600"/>
            <a:ext cx="1752600" cy="4343400"/>
          </a:xfrm>
        </p:spPr>
        <p:txBody>
          <a:bodyPr/>
          <a:lstStyle/>
          <a:p>
            <a:r>
              <a:rPr lang="en-US" cap="small" dirty="0" smtClean="0">
                <a:latin typeface="Century Gothic" pitchFamily="34" charset="0"/>
              </a:rPr>
              <a:t>- emails </a:t>
            </a:r>
            <a:br>
              <a:rPr lang="en-US" cap="small" dirty="0" smtClean="0">
                <a:latin typeface="Century Gothic" pitchFamily="34" charset="0"/>
              </a:rPr>
            </a:br>
            <a:r>
              <a:rPr lang="en-US" cap="small" dirty="0" smtClean="0">
                <a:latin typeface="Century Gothic" pitchFamily="34" charset="0"/>
              </a:rPr>
              <a:t>- phone  calls - postcards </a:t>
            </a:r>
            <a:br>
              <a:rPr lang="en-US" cap="small" dirty="0" smtClean="0">
                <a:latin typeface="Century Gothic" pitchFamily="34" charset="0"/>
              </a:rPr>
            </a:br>
            <a:r>
              <a:rPr lang="en-US" cap="small" dirty="0" smtClean="0">
                <a:latin typeface="Century Gothic" pitchFamily="34" charset="0"/>
              </a:rPr>
              <a:t>- letters </a:t>
            </a:r>
            <a:br>
              <a:rPr lang="en-US" cap="small" dirty="0" smtClean="0">
                <a:latin typeface="Century Gothic" pitchFamily="34" charset="0"/>
              </a:rPr>
            </a:br>
            <a:r>
              <a:rPr lang="en-US" cap="small" dirty="0" smtClean="0">
                <a:latin typeface="Century Gothic" pitchFamily="34" charset="0"/>
              </a:rPr>
              <a:t>- notes in agenda planner</a:t>
            </a:r>
            <a:br>
              <a:rPr lang="en-US" cap="small" dirty="0" smtClean="0">
                <a:latin typeface="Century Gothic" pitchFamily="34" charset="0"/>
              </a:rPr>
            </a:br>
            <a:r>
              <a:rPr lang="en-US" cap="small" dirty="0" smtClean="0">
                <a:latin typeface="Century Gothic" pitchFamily="34" charset="0"/>
              </a:rPr>
              <a:t>- letters from students to parents</a:t>
            </a:r>
            <a:endParaRPr lang="en-US" cap="small" dirty="0"/>
          </a:p>
        </p:txBody>
      </p:sp>
      <p:sp>
        <p:nvSpPr>
          <p:cNvPr id="4" name="Content Placeholder 3"/>
          <p:cNvSpPr>
            <a:spLocks noGrp="1"/>
          </p:cNvSpPr>
          <p:nvPr>
            <p:ph sz="quarter" idx="1"/>
          </p:nvPr>
        </p:nvSpPr>
        <p:spPr>
          <a:xfrm>
            <a:off x="2438400" y="1752600"/>
            <a:ext cx="6400800" cy="4419600"/>
          </a:xfrm>
        </p:spPr>
        <p:txBody>
          <a:bodyPr>
            <a:normAutofit/>
          </a:bodyPr>
          <a:lstStyle/>
          <a:p>
            <a:r>
              <a:rPr lang="en-US" sz="3600" dirty="0" smtClean="0">
                <a:latin typeface="Century Gothic" pitchFamily="34" charset="0"/>
              </a:rPr>
              <a:t>Make a plan</a:t>
            </a:r>
          </a:p>
          <a:p>
            <a:pPr lvl="1"/>
            <a:r>
              <a:rPr lang="en-US" sz="1600" dirty="0" smtClean="0">
                <a:latin typeface="Century Gothic" pitchFamily="34" charset="0"/>
              </a:rPr>
              <a:t>Start the year off on a positive note</a:t>
            </a:r>
          </a:p>
          <a:p>
            <a:pPr lvl="1"/>
            <a:r>
              <a:rPr lang="en-US" sz="1600" dirty="0" smtClean="0">
                <a:latin typeface="Century Gothic" pitchFamily="34" charset="0"/>
              </a:rPr>
              <a:t>Set a goal of how many positive contacts you will make each week</a:t>
            </a:r>
          </a:p>
          <a:p>
            <a:pPr lvl="1"/>
            <a:r>
              <a:rPr lang="en-US" sz="1600" dirty="0" smtClean="0">
                <a:latin typeface="Century Gothic" pitchFamily="34" charset="0"/>
              </a:rPr>
              <a:t>Set aside a certain time of day each day or each week to make the contacts</a:t>
            </a:r>
          </a:p>
          <a:p>
            <a:pPr lvl="1"/>
            <a:r>
              <a:rPr lang="en-US" sz="1600" dirty="0" smtClean="0">
                <a:latin typeface="Century Gothic" pitchFamily="34" charset="0"/>
              </a:rPr>
              <a:t>Show parents that you truly know their child through descriptions and examples of student behaviors and academic abilities; show your dedication to helping their child succeed</a:t>
            </a:r>
          </a:p>
          <a:p>
            <a:pPr lvl="1"/>
            <a:r>
              <a:rPr lang="en-US" sz="1600" dirty="0" smtClean="0">
                <a:latin typeface="Century Gothic" pitchFamily="34" charset="0"/>
              </a:rPr>
              <a:t>Focus on the positive attributes each student brings to your classroom and discuss how students have been successful</a:t>
            </a:r>
          </a:p>
          <a:p>
            <a:pPr lvl="1"/>
            <a:r>
              <a:rPr lang="en-US" sz="1600" dirty="0" smtClean="0">
                <a:latin typeface="Century Gothic" pitchFamily="34" charset="0"/>
              </a:rPr>
              <a:t>Make this strategy work for you, parents, and students</a:t>
            </a:r>
          </a:p>
          <a:p>
            <a:pPr lvl="1"/>
            <a:endParaRPr lang="en-US" sz="1500" dirty="0" smtClean="0">
              <a:latin typeface="Century Gothic" pitchFamily="34" charset="0"/>
            </a:endParaRPr>
          </a:p>
          <a:p>
            <a:pPr lvl="1"/>
            <a:endParaRPr lang="en-US" sz="3300" dirty="0" smtClean="0">
              <a:latin typeface="Century Gothic" pitchFamily="34" charset="0"/>
            </a:endParaRPr>
          </a:p>
          <a:p>
            <a:endParaRPr lang="en-US" sz="3600" dirty="0" smtClean="0">
              <a:latin typeface="Century Gothic" pitchFamily="34" charset="0"/>
            </a:endParaRPr>
          </a:p>
          <a:p>
            <a:endParaRPr lang="en-US" sz="3600" dirty="0" smtClean="0">
              <a:latin typeface="Century Gothic" pitchFamily="34" charset="0"/>
            </a:endParaRPr>
          </a:p>
          <a:p>
            <a:pPr lvl="1">
              <a:buNone/>
            </a:pPr>
            <a:endParaRPr lang="en-US" sz="1700" dirty="0" smtClean="0">
              <a:latin typeface="Century Gothic" pitchFamily="34" charset="0"/>
            </a:endParaRPr>
          </a:p>
          <a:p>
            <a:pPr lvl="1">
              <a:buNone/>
            </a:pPr>
            <a:endParaRPr lang="en-US" sz="1700" dirty="0" smtClean="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down)">
                                      <p:cBhvr>
                                        <p:cTn id="15" dur="500"/>
                                        <p:tgtEl>
                                          <p:spTgt spid="4">
                                            <p:txEl>
                                              <p:pRg st="0" end="0"/>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down)">
                                      <p:cBhvr>
                                        <p:cTn id="18" dur="500"/>
                                        <p:tgtEl>
                                          <p:spTgt spid="4">
                                            <p:txEl>
                                              <p:pRg st="1" end="1"/>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wipe(down)">
                                      <p:cBhvr>
                                        <p:cTn id="21" dur="500"/>
                                        <p:tgtEl>
                                          <p:spTgt spid="4">
                                            <p:txEl>
                                              <p:pRg st="2" end="2"/>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wipe(down)">
                                      <p:cBhvr>
                                        <p:cTn id="24" dur="500"/>
                                        <p:tgtEl>
                                          <p:spTgt spid="4">
                                            <p:txEl>
                                              <p:pRg st="3" end="3"/>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wipe(down)">
                                      <p:cBhvr>
                                        <p:cTn id="30" dur="500"/>
                                        <p:tgtEl>
                                          <p:spTgt spid="4">
                                            <p:txEl>
                                              <p:pRg st="5" end="5"/>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wipe(down)">
                                      <p:cBhvr>
                                        <p:cTn id="3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Century Gothic" pitchFamily="34" charset="0"/>
              </a:rPr>
              <a:t>Positive Communication Example</a:t>
            </a:r>
            <a:endParaRPr lang="en-US" sz="3600" b="1" dirty="0">
              <a:latin typeface="Century Gothic" pitchFamily="34" charset="0"/>
            </a:endParaRPr>
          </a:p>
        </p:txBody>
      </p:sp>
      <p:sp>
        <p:nvSpPr>
          <p:cNvPr id="1026" name="Text Box 2"/>
          <p:cNvSpPr txBox="1">
            <a:spLocks noChangeArrowheads="1"/>
          </p:cNvSpPr>
          <p:nvPr/>
        </p:nvSpPr>
        <p:spPr bwMode="auto">
          <a:xfrm>
            <a:off x="584200" y="1676400"/>
            <a:ext cx="7950200" cy="289560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Dear Mrs. Williams,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	I just wanted to give you an update on Emily’s performance in E/LA class. She is doing great! Emily seems to be enjoying herself in class. She came in this year with a positive attitude and a smile on her face. Her positive nature has continued through the quarter, and she has impressed me with her hard work and effort.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Please let me know if you have any questions or concerns; I am more than willing to do anything to help Emily succeed.</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Yours truly,</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Denise Birdseye</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1" u="none" strike="noStrike" cap="none" normalizeH="0" baseline="0" dirty="0" smtClean="0">
              <a:ln>
                <a:noFill/>
              </a:ln>
              <a:solidFill>
                <a:schemeClr val="tx1"/>
              </a:solidFill>
              <a:effectLst/>
              <a:latin typeface="Berylium" pitchFamily="2"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1" u="none" strike="noStrike" cap="none" normalizeH="0" baseline="0" dirty="0" smtClean="0">
                <a:ln>
                  <a:noFill/>
                </a:ln>
                <a:solidFill>
                  <a:schemeClr val="tx1"/>
                </a:solidFill>
                <a:effectLst/>
                <a:latin typeface="Berylium" pitchFamily="2" charset="0"/>
                <a:cs typeface="Arial" pitchFamily="34" charset="0"/>
              </a:rPr>
              <a:t>Yours truly,</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1" u="none" strike="noStrike" cap="none" normalizeH="0" baseline="0" dirty="0" smtClean="0">
                <a:ln>
                  <a:noFill/>
                </a:ln>
                <a:solidFill>
                  <a:schemeClr val="tx1"/>
                </a:solidFill>
                <a:effectLst/>
                <a:latin typeface="Berylium" pitchFamily="2" charset="0"/>
                <a:cs typeface="Arial" pitchFamily="34" charset="0"/>
              </a:rPr>
              <a:t>Denise Birdseye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1219200" y="5181600"/>
            <a:ext cx="6781800" cy="369332"/>
          </a:xfrm>
          <a:prstGeom prst="rect">
            <a:avLst/>
          </a:prstGeom>
          <a:noFill/>
        </p:spPr>
        <p:txBody>
          <a:bodyPr wrap="square" rtlCol="0">
            <a:spAutoFit/>
          </a:bodyPr>
          <a:lstStyle/>
          <a:p>
            <a:endParaRPr lang="en-US" dirty="0"/>
          </a:p>
        </p:txBody>
      </p:sp>
      <p:sp>
        <p:nvSpPr>
          <p:cNvPr id="2050" name="Text Box 2"/>
          <p:cNvSpPr txBox="1">
            <a:spLocks noChangeArrowheads="1"/>
          </p:cNvSpPr>
          <p:nvPr/>
        </p:nvSpPr>
        <p:spPr bwMode="auto">
          <a:xfrm>
            <a:off x="609600" y="4876800"/>
            <a:ext cx="7924800" cy="144780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Dear Mrs. Birdseye,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latin typeface="Berylium" pitchFamily="2" charset="0"/>
                <a:cs typeface="Arial" pitchFamily="34" charset="0"/>
              </a:rPr>
              <a:t>	Thank you for the update. I have to be honest, when I saw that I had an email from you my heart sank. I thought Emily was in trouble. You are the first teacher to contact me with any news since she came to middle school so I expected the worst. It is nice to hear that Emily is adjusting to middle school...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blinds(horizontal)">
                                      <p:cBhvr>
                                        <p:cTn id="12"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nimBg="1"/>
      <p:bldP spid="205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447800" y="1828800"/>
            <a:ext cx="7543800" cy="2819400"/>
          </a:xfrm>
        </p:spPr>
        <p:txBody>
          <a:bodyPr>
            <a:noAutofit/>
          </a:bodyPr>
          <a:lstStyle/>
          <a:p>
            <a:pPr>
              <a:buClr>
                <a:schemeClr val="accent1">
                  <a:lumMod val="75000"/>
                </a:schemeClr>
              </a:buClr>
              <a:buSzPct val="155000"/>
              <a:buFont typeface="Wingdings" pitchFamily="2" charset="2"/>
              <a:buChar char="§"/>
            </a:pPr>
            <a:r>
              <a:rPr lang="en-US" b="1" dirty="0" smtClean="0">
                <a:latin typeface="Century Gothic" pitchFamily="34" charset="0"/>
              </a:rPr>
              <a:t> Rapport was created and a partnership was built by initially communicating with positive comments and encouraging words. </a:t>
            </a:r>
            <a:br>
              <a:rPr lang="en-US" b="1" dirty="0" smtClean="0">
                <a:latin typeface="Century Gothic" pitchFamily="34" charset="0"/>
              </a:rPr>
            </a:br>
            <a:endParaRPr lang="en-US" b="1" dirty="0" smtClean="0">
              <a:latin typeface="Century Gothic" pitchFamily="34" charset="0"/>
            </a:endParaRPr>
          </a:p>
          <a:p>
            <a:pPr>
              <a:buClr>
                <a:schemeClr val="accent1">
                  <a:lumMod val="75000"/>
                </a:schemeClr>
              </a:buClr>
              <a:buSzPct val="155000"/>
              <a:buFont typeface="Wingdings" pitchFamily="2" charset="2"/>
              <a:buChar char="§"/>
            </a:pPr>
            <a:r>
              <a:rPr lang="en-US" b="1" dirty="0" smtClean="0">
                <a:latin typeface="Century Gothic" pitchFamily="34" charset="0"/>
              </a:rPr>
              <a:t> It was the first of many conversations about student achievement and how best to help students succeed.</a:t>
            </a:r>
            <a:br>
              <a:rPr lang="en-US" b="1" dirty="0" smtClean="0">
                <a:latin typeface="Century Gothic" pitchFamily="34" charset="0"/>
              </a:rPr>
            </a:br>
            <a:endParaRPr lang="en-US" b="1" dirty="0" smtClean="0">
              <a:latin typeface="Century Gothic" pitchFamily="34" charset="0"/>
            </a:endParaRPr>
          </a:p>
          <a:p>
            <a:pPr>
              <a:buClr>
                <a:schemeClr val="accent1">
                  <a:lumMod val="75000"/>
                </a:schemeClr>
              </a:buClr>
              <a:buSzPct val="155000"/>
              <a:buFont typeface="Wingdings" pitchFamily="2" charset="2"/>
              <a:buChar char="§"/>
            </a:pPr>
            <a:r>
              <a:rPr lang="en-US" b="1" dirty="0" smtClean="0">
                <a:latin typeface="Century Gothic" pitchFamily="34" charset="0"/>
              </a:rPr>
              <a:t> Continuing to communicate with parents about student success and how their child is growing helped support our partnerships, and it also allowed parents to be more involved in their child’s education.</a:t>
            </a:r>
            <a:endParaRPr lang="en-US" b="1" dirty="0">
              <a:latin typeface="Century Gothic" pitchFamily="34" charset="0"/>
            </a:endParaRPr>
          </a:p>
        </p:txBody>
      </p:sp>
      <p:sp>
        <p:nvSpPr>
          <p:cNvPr id="3" name="Title 2"/>
          <p:cNvSpPr>
            <a:spLocks noGrp="1"/>
          </p:cNvSpPr>
          <p:nvPr>
            <p:ph type="title"/>
          </p:nvPr>
        </p:nvSpPr>
        <p:spPr>
          <a:xfrm>
            <a:off x="1524000" y="228600"/>
            <a:ext cx="7315200" cy="1524000"/>
          </a:xfrm>
        </p:spPr>
        <p:txBody>
          <a:bodyPr>
            <a:noAutofit/>
          </a:bodyPr>
          <a:lstStyle/>
          <a:p>
            <a:r>
              <a:rPr lang="en-US" sz="3200" b="1" dirty="0" smtClean="0">
                <a:latin typeface="Century Gothic" pitchFamily="34" charset="0"/>
              </a:rPr>
              <a:t>How POSITIVE COMMUNICATION affected students and the parent/ teacher partnerships</a:t>
            </a:r>
            <a:endParaRPr lang="en-US" sz="3200" b="1" dirty="0">
              <a:latin typeface="Century Gothic"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Century Gothic" pitchFamily="34" charset="0"/>
              </a:rPr>
              <a:t>Strategy: Utilize the Online </a:t>
            </a:r>
            <a:r>
              <a:rPr lang="en-US" sz="3600" b="1" dirty="0" err="1" smtClean="0">
                <a:latin typeface="Century Gothic" pitchFamily="34" charset="0"/>
              </a:rPr>
              <a:t>Gradebook</a:t>
            </a:r>
            <a:endParaRPr lang="en-US" sz="2200" b="1" dirty="0">
              <a:latin typeface="Century Gothic" pitchFamily="34" charset="0"/>
            </a:endParaRPr>
          </a:p>
        </p:txBody>
      </p:sp>
      <p:sp>
        <p:nvSpPr>
          <p:cNvPr id="3" name="Text Placeholder 2"/>
          <p:cNvSpPr>
            <a:spLocks noGrp="1"/>
          </p:cNvSpPr>
          <p:nvPr>
            <p:ph type="body" idx="2"/>
          </p:nvPr>
        </p:nvSpPr>
        <p:spPr/>
        <p:txBody>
          <a:bodyPr>
            <a:normAutofit fontScale="92500" lnSpcReduction="10000"/>
          </a:bodyPr>
          <a:lstStyle/>
          <a:p>
            <a:r>
              <a:rPr lang="en-US" cap="small" dirty="0" smtClean="0">
                <a:latin typeface="Century Gothic" pitchFamily="34" charset="0"/>
              </a:rPr>
              <a:t>comments reflect my opinion toward students’ effort, academic weaknesses or strengths, abilities, and overall growth as students on assignments, activities, and tests</a:t>
            </a:r>
            <a:endParaRPr lang="en-US" cap="small" dirty="0">
              <a:latin typeface="Century Gothic" pitchFamily="34" charset="0"/>
            </a:endParaRPr>
          </a:p>
        </p:txBody>
      </p:sp>
      <p:sp>
        <p:nvSpPr>
          <p:cNvPr id="4" name="Content Placeholder 3"/>
          <p:cNvSpPr>
            <a:spLocks noGrp="1"/>
          </p:cNvSpPr>
          <p:nvPr>
            <p:ph sz="quarter" idx="1"/>
          </p:nvPr>
        </p:nvSpPr>
        <p:spPr/>
        <p:txBody>
          <a:bodyPr>
            <a:normAutofit/>
          </a:bodyPr>
          <a:lstStyle/>
          <a:p>
            <a:r>
              <a:rPr lang="en-US" sz="3600" dirty="0" smtClean="0">
                <a:latin typeface="Century Gothic" pitchFamily="34" charset="0"/>
              </a:rPr>
              <a:t>Make a plan</a:t>
            </a:r>
          </a:p>
          <a:p>
            <a:pPr lvl="1"/>
            <a:r>
              <a:rPr lang="en-US" sz="1600" dirty="0" smtClean="0">
                <a:latin typeface="Century Gothic" pitchFamily="34" charset="0"/>
              </a:rPr>
              <a:t>Inform and educate parents about the </a:t>
            </a:r>
            <a:r>
              <a:rPr lang="en-US" sz="1600" dirty="0" err="1" smtClean="0">
                <a:latin typeface="Century Gothic" pitchFamily="34" charset="0"/>
              </a:rPr>
              <a:t>gradebook</a:t>
            </a:r>
            <a:endParaRPr lang="en-US" sz="1300" dirty="0" smtClean="0">
              <a:latin typeface="Century Gothic" pitchFamily="34" charset="0"/>
            </a:endParaRPr>
          </a:p>
          <a:p>
            <a:pPr lvl="1"/>
            <a:r>
              <a:rPr lang="en-US" sz="1600" dirty="0" smtClean="0">
                <a:latin typeface="Century Gothic" pitchFamily="34" charset="0"/>
              </a:rPr>
              <a:t>Craft comments that inform parents</a:t>
            </a:r>
          </a:p>
          <a:p>
            <a:pPr lvl="1"/>
            <a:r>
              <a:rPr lang="en-US" sz="1600" dirty="0" smtClean="0">
                <a:latin typeface="Century Gothic" pitchFamily="34" charset="0"/>
              </a:rPr>
              <a:t>Make comments that give solutions if a problem occurs</a:t>
            </a:r>
          </a:p>
          <a:p>
            <a:pPr lvl="1"/>
            <a:r>
              <a:rPr lang="en-US" sz="1600" dirty="0" smtClean="0">
                <a:latin typeface="Century Gothic" pitchFamily="34" charset="0"/>
              </a:rPr>
              <a:t>Be consistent </a:t>
            </a:r>
          </a:p>
          <a:p>
            <a:pPr lvl="1"/>
            <a:r>
              <a:rPr lang="en-US" sz="1600" dirty="0" smtClean="0">
                <a:latin typeface="Century Gothic" pitchFamily="34" charset="0"/>
              </a:rPr>
              <a:t>Be honest (added general/specific comments)</a:t>
            </a:r>
          </a:p>
          <a:p>
            <a:pPr lvl="1"/>
            <a:r>
              <a:rPr lang="en-US" sz="1600" dirty="0" smtClean="0">
                <a:latin typeface="Century Gothic" pitchFamily="34" charset="0"/>
              </a:rPr>
              <a:t>Make this strategy work for you, parents, and students</a:t>
            </a:r>
          </a:p>
          <a:p>
            <a:pPr lvl="1">
              <a:buNone/>
            </a:pPr>
            <a:endParaRPr lang="en-US" sz="1600" dirty="0" smtClean="0">
              <a:latin typeface="Century Gothic" pitchFamily="34" charset="0"/>
            </a:endParaRPr>
          </a:p>
          <a:p>
            <a:pPr lvl="1"/>
            <a:endParaRPr lang="en-US" sz="1500" dirty="0" smtClean="0">
              <a:latin typeface="Century Gothic" pitchFamily="34" charset="0"/>
            </a:endParaRPr>
          </a:p>
          <a:p>
            <a:pPr lvl="1"/>
            <a:endParaRPr lang="en-US" sz="3300" dirty="0" smtClean="0">
              <a:latin typeface="Century Gothic" pitchFamily="34" charset="0"/>
            </a:endParaRPr>
          </a:p>
          <a:p>
            <a:endParaRPr lang="en-US" sz="3600" dirty="0" smtClean="0">
              <a:latin typeface="Century Gothic" pitchFamily="34" charset="0"/>
            </a:endParaRPr>
          </a:p>
          <a:p>
            <a:endParaRPr lang="en-US" sz="3600" dirty="0" smtClean="0">
              <a:latin typeface="Century Gothic" pitchFamily="34" charset="0"/>
            </a:endParaRPr>
          </a:p>
          <a:p>
            <a:pPr lvl="1">
              <a:buNone/>
            </a:pPr>
            <a:endParaRPr lang="en-US" sz="1700" dirty="0" smtClean="0">
              <a:latin typeface="Century Gothic" pitchFamily="34" charset="0"/>
            </a:endParaRPr>
          </a:p>
          <a:p>
            <a:pPr lvl="1">
              <a:buNone/>
            </a:pPr>
            <a:endParaRPr lang="en-US" sz="1700" dirty="0" smtClean="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down)">
                                      <p:cBhvr>
                                        <p:cTn id="15" dur="500"/>
                                        <p:tgtEl>
                                          <p:spTgt spid="4">
                                            <p:txEl>
                                              <p:pRg st="0" end="0"/>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down)">
                                      <p:cBhvr>
                                        <p:cTn id="18" dur="500"/>
                                        <p:tgtEl>
                                          <p:spTgt spid="4">
                                            <p:txEl>
                                              <p:pRg st="1" end="1"/>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wipe(down)">
                                      <p:cBhvr>
                                        <p:cTn id="21" dur="500"/>
                                        <p:tgtEl>
                                          <p:spTgt spid="4">
                                            <p:txEl>
                                              <p:pRg st="2" end="2"/>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wipe(down)">
                                      <p:cBhvr>
                                        <p:cTn id="24" dur="500"/>
                                        <p:tgtEl>
                                          <p:spTgt spid="4">
                                            <p:txEl>
                                              <p:pRg st="3" end="3"/>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wipe(down)">
                                      <p:cBhvr>
                                        <p:cTn id="30" dur="500"/>
                                        <p:tgtEl>
                                          <p:spTgt spid="4">
                                            <p:txEl>
                                              <p:pRg st="5" end="5"/>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wipe(down)">
                                      <p:cBhvr>
                                        <p:cTn id="3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2628</TotalTime>
  <Words>1093</Words>
  <Application>Microsoft Office PowerPoint</Application>
  <PresentationFormat>On-screen Show (4:3)</PresentationFormat>
  <Paragraphs>172</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Median</vt:lpstr>
      <vt:lpstr>Slide 1</vt:lpstr>
      <vt:lpstr>Writing Time!</vt:lpstr>
      <vt:lpstr>Personal Experiences and Growth</vt:lpstr>
      <vt:lpstr>Why is communication avoided?</vt:lpstr>
      <vt:lpstr>Do parents want more? YES!</vt:lpstr>
      <vt:lpstr>Strategy: Positive Communication</vt:lpstr>
      <vt:lpstr>Positive Communication Example</vt:lpstr>
      <vt:lpstr>How POSITIVE COMMUNICATION affected students and the parent/ teacher partnerships</vt:lpstr>
      <vt:lpstr>Strategy: Utilize the Online Gradebook</vt:lpstr>
      <vt:lpstr>Parent Quotes: Online Gradebook</vt:lpstr>
      <vt:lpstr>How UTILIZING THE ONLINE GRADEBOOK affected students and the parent/ teacher partnerships </vt:lpstr>
      <vt:lpstr>Strategy: Classroom Website</vt:lpstr>
      <vt:lpstr>Parent Quotes: Monthly Message</vt:lpstr>
      <vt:lpstr>How the CLASSROOM WEBSITE affected students and the parent/ teacher partnerships </vt:lpstr>
      <vt:lpstr>Strategy: Weekly Topics of Discussion</vt:lpstr>
      <vt:lpstr>Weekly Topics of Discussion Example</vt:lpstr>
      <vt:lpstr>Weekly Topics of Discussion Example Cont.</vt:lpstr>
      <vt:lpstr>Parent Quotes: Weekly Topics of Discussion</vt:lpstr>
      <vt:lpstr>How the WEEKLY TOPICS OF DISCUSSION affected students and the parent/ teacher partnerships </vt:lpstr>
      <vt:lpstr>Parent Quotes: Parent/Teacher Partnership</vt:lpstr>
      <vt:lpstr>Student Quotes: Parent/Teacher Partnership</vt:lpstr>
      <vt:lpstr>In 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Denise</dc:creator>
  <cp:lastModifiedBy>Denise</cp:lastModifiedBy>
  <cp:revision>37</cp:revision>
  <dcterms:created xsi:type="dcterms:W3CDTF">2009-08-30T13:48:59Z</dcterms:created>
  <dcterms:modified xsi:type="dcterms:W3CDTF">2009-09-12T14:01:36Z</dcterms:modified>
</cp:coreProperties>
</file>